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44" r:id="rId4"/>
  </p:sldMasterIdLst>
  <p:notesMasterIdLst>
    <p:notesMasterId r:id="rId18"/>
  </p:notesMasterIdLst>
  <p:handoutMasterIdLst>
    <p:handoutMasterId r:id="rId19"/>
  </p:handoutMasterIdLst>
  <p:sldIdLst>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Lst>
  <p:sldSz cx="12192000" cy="6858000"/>
  <p:notesSz cx="6797675" cy="9926638"/>
  <p:embeddedFontLst>
    <p:embeddedFont>
      <p:font typeface="Montserrat" panose="020B0604020202020204" charset="0"/>
      <p:regular r:id="rId20"/>
      <p:bold r:id="rId21"/>
      <p:italic r:id="rId22"/>
      <p:boldItalic r:id="rId2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userDrawn="1">
          <p15:clr>
            <a:srgbClr val="A4A3A4"/>
          </p15:clr>
        </p15:guide>
        <p15:guide id="2" pos="506" userDrawn="1">
          <p15:clr>
            <a:srgbClr val="A4A3A4"/>
          </p15:clr>
        </p15:guide>
        <p15:guide id="3" pos="7514" userDrawn="1">
          <p15:clr>
            <a:srgbClr val="A4A3A4"/>
          </p15:clr>
        </p15:guide>
        <p15:guide id="4" orient="horz" pos="981" userDrawn="1">
          <p15:clr>
            <a:srgbClr val="A4A3A4"/>
          </p15:clr>
        </p15:guide>
        <p15:guide id="5" orient="horz" pos="1321" userDrawn="1">
          <p15:clr>
            <a:srgbClr val="A4A3A4"/>
          </p15:clr>
        </p15:guide>
        <p15:guide id="6" orient="horz" pos="396" userDrawn="1">
          <p15:clr>
            <a:srgbClr val="A4A3A4"/>
          </p15:clr>
        </p15:guide>
        <p15:guide id="7" orient="horz" pos="164" userDrawn="1">
          <p15:clr>
            <a:srgbClr val="A4A3A4"/>
          </p15:clr>
        </p15:guide>
        <p15:guide id="8" pos="6738" userDrawn="1">
          <p15:clr>
            <a:srgbClr val="A4A3A4"/>
          </p15:clr>
        </p15:guide>
        <p15:guide id="9" orient="horz" pos="4156" userDrawn="1">
          <p15:clr>
            <a:srgbClr val="A4A3A4"/>
          </p15:clr>
        </p15:guide>
        <p15:guide id="10" orient="horz" pos="2183" userDrawn="1">
          <p15:clr>
            <a:srgbClr val="A4A3A4"/>
          </p15:clr>
        </p15:guide>
        <p15:guide id="11" orient="horz" pos="420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häjylkkä Kimmo" initials="VK" lastIdx="9" clrIdx="0">
    <p:extLst>
      <p:ext uri="{19B8F6BF-5375-455C-9EA6-DF929625EA0E}">
        <p15:presenceInfo xmlns:p15="http://schemas.microsoft.com/office/powerpoint/2012/main" userId="S-1-5-21-1205475617-421290525-1396134992-135413" providerId="AD"/>
      </p:ext>
    </p:extLst>
  </p:cmAuthor>
  <p:cmAuthor id="2" name="Suikkola, Satu" initials="SS" lastIdx="1" clrIdx="1">
    <p:extLst>
      <p:ext uri="{19B8F6BF-5375-455C-9EA6-DF929625EA0E}">
        <p15:presenceInfo xmlns:p15="http://schemas.microsoft.com/office/powerpoint/2012/main" userId="S-1-5-21-1205475617-421290525-1396134992-281335" providerId="AD"/>
      </p:ext>
    </p:extLst>
  </p:cmAuthor>
  <p:cmAuthor id="3" name="Suikkola, Satu" initials="SS [2]" lastIdx="4" clrIdx="2">
    <p:extLst>
      <p:ext uri="{19B8F6BF-5375-455C-9EA6-DF929625EA0E}">
        <p15:presenceInfo xmlns:p15="http://schemas.microsoft.com/office/powerpoint/2012/main" userId="S::satu.suikkola@sweco.fi::50ff7f03-ee5c-4705-8286-07992434ae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77B868"/>
    <a:srgbClr val="000000"/>
    <a:srgbClr val="FFDC00"/>
    <a:srgbClr val="F9CB9C"/>
    <a:srgbClr val="FCD904"/>
    <a:srgbClr val="FBD803"/>
    <a:srgbClr val="F6D900"/>
    <a:srgbClr val="FEE000"/>
    <a:srgbClr val="FFE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4220" autoAdjust="0"/>
  </p:normalViewPr>
  <p:slideViewPr>
    <p:cSldViewPr snapToGrid="0" showGuides="1">
      <p:cViewPr varScale="1">
        <p:scale>
          <a:sx n="65" d="100"/>
          <a:sy n="65" d="100"/>
        </p:scale>
        <p:origin x="858" y="84"/>
      </p:cViewPr>
      <p:guideLst>
        <p:guide orient="horz" pos="4020"/>
        <p:guide pos="506"/>
        <p:guide pos="7514"/>
        <p:guide orient="horz" pos="981"/>
        <p:guide orient="horz" pos="1321"/>
        <p:guide orient="horz" pos="396"/>
        <p:guide orient="horz" pos="164"/>
        <p:guide pos="6738"/>
        <p:guide orient="horz" pos="4156"/>
        <p:guide orient="horz" pos="2183"/>
        <p:guide orient="horz" pos="4201"/>
      </p:guideLst>
    </p:cSldViewPr>
  </p:slideViewPr>
  <p:notesTextViewPr>
    <p:cViewPr>
      <p:scale>
        <a:sx n="1" d="1"/>
        <a:sy n="1" d="1"/>
      </p:scale>
      <p:origin x="0" y="0"/>
    </p:cViewPr>
  </p:notesTextViewPr>
  <p:notesViewPr>
    <p:cSldViewPr snapToGrid="0">
      <p:cViewPr varScale="1">
        <p:scale>
          <a:sx n="114" d="100"/>
          <a:sy n="114" d="100"/>
        </p:scale>
        <p:origin x="52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latin typeface="Arial" panose="020B0604020202020204" pitchFamily="34" charset="0"/>
            </a:endParaRPr>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6966789-7B4A-4F00-9286-DDD8ED65D568}" type="datetimeFigureOut">
              <a:rPr lang="sv-SE" smtClean="0">
                <a:latin typeface="Arial" panose="020B0604020202020204" pitchFamily="34" charset="0"/>
              </a:rPr>
              <a:t>2021-03-05</a:t>
            </a:fld>
            <a:endParaRPr lang="sv-SE" dirty="0">
              <a:latin typeface="Arial" panose="020B0604020202020204" pitchFamily="34" charset="0"/>
            </a:endParaRPr>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dirty="0">
              <a:latin typeface="Arial" panose="020B0604020202020204" pitchFamily="34" charset="0"/>
            </a:endParaRPr>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5B7E181-C03F-4811-9B36-CB7788F180BA}" type="slidenum">
              <a:rPr lang="sv-SE" smtClean="0">
                <a:latin typeface="Arial" panose="020B0604020202020204" pitchFamily="34" charset="0"/>
              </a:rPr>
              <a:t>‹#›</a:t>
            </a:fld>
            <a:endParaRPr lang="sv-SE" dirty="0">
              <a:latin typeface="Arial" panose="020B0604020202020204" pitchFamily="34" charset="0"/>
            </a:endParaRPr>
          </a:p>
        </p:txBody>
      </p:sp>
    </p:spTree>
    <p:extLst>
      <p:ext uri="{BB962C8B-B14F-4D97-AF65-F5344CB8AC3E}">
        <p14:creationId xmlns:p14="http://schemas.microsoft.com/office/powerpoint/2010/main" val="3197318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sv-SE" dirty="0"/>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fld id="{7F3F61B6-EEAE-45CF-BC26-93497CBA11EE}" type="datetimeFigureOut">
              <a:rPr lang="sv-SE" smtClean="0"/>
              <a:pPr/>
              <a:t>2021-03-05</a:t>
            </a:fld>
            <a:endParaRPr lang="sv-SE" dirty="0"/>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sv-SE" dirty="0"/>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7850F7A7-DA63-4A74-9242-8131DBB6E085}" type="slidenum">
              <a:rPr lang="sv-SE" smtClean="0"/>
              <a:pPr/>
              <a:t>‹#›</a:t>
            </a:fld>
            <a:endParaRPr lang="sv-SE" dirty="0"/>
          </a:p>
        </p:txBody>
      </p:sp>
    </p:spTree>
    <p:extLst>
      <p:ext uri="{BB962C8B-B14F-4D97-AF65-F5344CB8AC3E}">
        <p14:creationId xmlns:p14="http://schemas.microsoft.com/office/powerpoint/2010/main" val="197277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viisykkonen.fi/uutiset/uusi-piste-avattu-s%C3%A4hk%C3%B6auton-lataus-onnistuu-kauppareissun-aikana-%E2%80%93-kirkkonummella-vast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5fcd3eea4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5fcd3eea4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5f2968bfc5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5f2968bfc5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CH"/>
              <a:t>Kirkkonummelle mahtuu paljon uusia tulokkaita. Monia vajaakäytössä olleita resursseja voidaan nyt hyödyntää täysimääräisesti, kun nuorten ja työikäisten ikäluokat kasvavat. Ikääntyvän kantaväestönkin on helpompi jäädä kotiseudulleen, kun hoivatyön työvoimapula hieman hellittää. Kunnan veropohja vahvistuu, kun monet kriisimaista tulleet korkeakoulutetut työllistyvät Espoossa, mutta arvostavat Kirkkonummen edullisempia asuntoja. </a:t>
            </a:r>
            <a:endParaRPr/>
          </a:p>
          <a:p>
            <a:pPr marL="0" lvl="0" indent="0" algn="l" rtl="0">
              <a:spcBef>
                <a:spcPts val="0"/>
              </a:spcBef>
              <a:spcAft>
                <a:spcPts val="0"/>
              </a:spcAft>
              <a:buNone/>
            </a:pPr>
            <a:endParaRPr/>
          </a:p>
          <a:p>
            <a:pPr marL="0" lvl="0" indent="0" algn="l" rtl="0">
              <a:spcBef>
                <a:spcPts val="0"/>
              </a:spcBef>
              <a:spcAft>
                <a:spcPts val="0"/>
              </a:spcAft>
              <a:buNone/>
            </a:pPr>
            <a:r>
              <a:rPr lang="de-CH"/>
              <a:t>Kirkkonummen kuntakeskuksen uudis- ja täydennysrakentamisen myötä tarjolle tulee tiloja monimuotoiselle palveluyrittäjyydelle, mikä kasvattaa kuntakeskuksen elinvoimaa. Pääkaupunkiseudun tukalien asuntomarkkinoiden vuoksi Kirkkonummelle muuttaa myös vähemmän koulutettua kriisimaista tullutta väestöä, joka pendelöi pitkiäkin matkoja päivittäin. Toisaalta myös huippuammattilaisten piiristä löytyy uusia, useimmiten osa-aikaisia kirkkonummelaisia, jotka vetäytyvät osaksi viikosta kakkosasunnoilleen keskelle kulttuurimaisemia.  </a:t>
            </a:r>
            <a:endParaRPr/>
          </a:p>
          <a:p>
            <a:pPr marL="0" lvl="0" indent="0" algn="l" rtl="0">
              <a:spcBef>
                <a:spcPts val="0"/>
              </a:spcBef>
              <a:spcAft>
                <a:spcPts val="0"/>
              </a:spcAft>
              <a:buNone/>
            </a:pPr>
            <a:endParaRPr/>
          </a:p>
          <a:p>
            <a:pPr marL="0" lvl="0" indent="0" algn="l" rtl="0">
              <a:spcBef>
                <a:spcPts val="0"/>
              </a:spcBef>
              <a:spcAft>
                <a:spcPts val="0"/>
              </a:spcAft>
              <a:buNone/>
            </a:pPr>
            <a:r>
              <a:rPr lang="de-CH"/>
              <a:t>Kirkkonummen väestöpohjan monipuolistuminen ei alkuvaiheen hämmennyksen jälkeen tuota merkittävää kitkaa. Kaikki ovat mielissään, kun elinvoima lisääntyy ja palveluiden karsimiselta vältytään. Kirkkonummi saa myös kiitosta siitä, miten nopeasti tulokkaiden uusi elämä saadaan hyvin käyntiin monipuolisen starttiavun ja hienosti koordinoidun vapaaehtoistyön turvin.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5f2968bfc5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5f2968bfc5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5fcd3eea40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5fcd3eea40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CH"/>
              <a:t>Ilmastopuheet muuttuvat Suomessa nopeasti teoiksi, ja yhteiskunnallinen kestävyysmuutos lyö voimalla läpi, kun</a:t>
            </a:r>
            <a:r>
              <a:rPr lang="de-CH">
                <a:solidFill>
                  <a:srgbClr val="FF0000"/>
                </a:solidFill>
              </a:rPr>
              <a:t> </a:t>
            </a:r>
            <a:r>
              <a:rPr lang="de-CH"/>
              <a:t>ilmastokriisin aikana aikuistuneet pääsevät päättäviin asemiin. Etujoukot omaksuvat nopeasti kestävät elämäntavat, joista tulee vähitellen valtavirtaa. Nopeaa muutosta tuetaan sekä innovaatiotoiminnan merkittävillä satsauksilla että ympäristön ehdoilla uudistettavalla regulaatiolla. Monet Suomessa kehitetyt resurssiviisaat teknologiat ja palvelut ovat kansainvälisiä kilpailuvaltteja räjähdysmäisesti kasvavilla kestävän liiketoiminnan markkinoilla. </a:t>
            </a:r>
            <a:endParaRPr/>
          </a:p>
          <a:p>
            <a:pPr marL="0" lvl="0" indent="0" algn="l" rtl="0">
              <a:spcBef>
                <a:spcPts val="0"/>
              </a:spcBef>
              <a:spcAft>
                <a:spcPts val="0"/>
              </a:spcAft>
              <a:buNone/>
            </a:pPr>
            <a:endParaRPr/>
          </a:p>
          <a:p>
            <a:pPr marL="0" lvl="0" indent="0" algn="l" rtl="0">
              <a:spcBef>
                <a:spcPts val="0"/>
              </a:spcBef>
              <a:spcAft>
                <a:spcPts val="0"/>
              </a:spcAft>
              <a:buNone/>
            </a:pPr>
            <a:r>
              <a:rPr lang="de-CH"/>
              <a:t>Kestävyydessä on kyse myös kulttuurisesta muutoksesta. Omistamisen ihannoinnin rinnalle, ja vähitellen myös tilalle, nousee palvelullistuminen ja turhan materian minimoiminen. Jakamispalvelut ja askeettisuus ovat muodissa. Korkean koetun elämänlaadun keskeinen edellytys on, ettei se ole pois toisilta eikä tapahdu maapallon kustannuksella. Myös kunnat ja yritykset kilvoittelevat päästövähennyksillä ja biodiversiteettitoimilla, kunnes päästöttömyydestä tulee uusi normaali. </a:t>
            </a:r>
            <a:br>
              <a:rPr lang="de-CH"/>
            </a:br>
            <a:br>
              <a:rPr lang="de-CH"/>
            </a:br>
            <a:r>
              <a:rPr lang="de-CH"/>
              <a:t>Paikallistason toimijoilla on kestävyysmuutoksessa tärkeä rooli. Ne fasilitoivat yhdessä resurssien ja tarpeiden mahdollisimman kestävää kohtaamista ja pyrkivät hyödyntämään paikallisia vahvuuksia. Paikkojen erityisyyden korostaminen ja arvostaminen luo uutta kestävää liiketoimintaa kautta koko kestävien kuntien kudelman, samalla kun muutoksen kanssa hidastelleet paikkakunnat taantuvat auttamattomasti. Aineettoman kulutuksen kasvava osuus tarkoittaa kasvavia elämysteollisuuden ja palvelusektorin työmarkkinoita. </a:t>
            </a:r>
            <a:endParaRPr/>
          </a:p>
          <a:p>
            <a:pPr marL="0" lvl="0" indent="0" algn="l" rtl="0">
              <a:spcBef>
                <a:spcPts val="0"/>
              </a:spcBef>
              <a:spcAft>
                <a:spcPts val="0"/>
              </a:spcAft>
              <a:buNone/>
            </a:pPr>
            <a:br>
              <a:rPr lang="de-CH"/>
            </a:br>
            <a:r>
              <a:rPr lang="de-CH"/>
              <a:t>Uudisrakentaminen on harkittua, sillä uudistetun lainsäädännön myötä sen ehtona on aina ympäristön laadun koheneminen. Uudenlainen huomio rakennettuun ympäristöön suosii pienyrittäjyyttä ja paikallisten uudistuvien raaka-aineiden käyttöä. Inspiraatiota ja kiinnostavia ratkaisumalleja sen sijaan haalitaan globaaleista osaajien verkostoista. </a:t>
            </a:r>
            <a:br>
              <a:rPr lang="de-CH" sz="1200">
                <a:solidFill>
                  <a:schemeClr val="dk1"/>
                </a:solidFill>
                <a:latin typeface="Montserrat"/>
                <a:ea typeface="Montserrat"/>
                <a:cs typeface="Montserrat"/>
                <a:sym typeface="Montserrat"/>
              </a:rPr>
            </a:b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5f2968bfc5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5f2968bfc5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CH" dirty="0" err="1"/>
              <a:t>Kuvaan</a:t>
            </a:r>
            <a:r>
              <a:rPr lang="de-CH" dirty="0"/>
              <a:t> EI OIKEUKSIA </a:t>
            </a:r>
            <a:r>
              <a:rPr lang="de-CH" u="sng" dirty="0">
                <a:solidFill>
                  <a:schemeClr val="hlink"/>
                </a:solidFill>
                <a:hlinkClick r:id="rId3"/>
              </a:rPr>
              <a:t>https://www.viisykkonen.fi/</a:t>
            </a:r>
            <a:r>
              <a:rPr lang="de-CH" u="sng" dirty="0" err="1">
                <a:solidFill>
                  <a:schemeClr val="hlink"/>
                </a:solidFill>
                <a:hlinkClick r:id="rId3"/>
              </a:rPr>
              <a:t>uutiset</a:t>
            </a:r>
            <a:r>
              <a:rPr lang="de-CH" u="sng" dirty="0">
                <a:solidFill>
                  <a:schemeClr val="hlink"/>
                </a:solidFill>
                <a:hlinkClick r:id="rId3"/>
              </a:rPr>
              <a:t>/uusi-piste-avattu-sähköauton-lataus-onnistuu-kauppareissun-aikana-–-</a:t>
            </a:r>
            <a:r>
              <a:rPr lang="de-CH" u="sng" dirty="0" err="1">
                <a:solidFill>
                  <a:schemeClr val="hlink"/>
                </a:solidFill>
                <a:hlinkClick r:id="rId3"/>
              </a:rPr>
              <a:t>kirkkonummella-vasta</a:t>
            </a:r>
            <a:endParaRPr dirty="0"/>
          </a:p>
          <a:p>
            <a:pPr marL="0" lvl="0" indent="0" algn="l" rtl="0">
              <a:spcBef>
                <a:spcPts val="0"/>
              </a:spcBef>
              <a:spcAft>
                <a:spcPts val="0"/>
              </a:spcAft>
              <a:buNone/>
            </a:pPr>
            <a:br>
              <a:rPr lang="de-CH" dirty="0"/>
            </a:br>
            <a:r>
              <a:rPr lang="de-CH" dirty="0"/>
              <a:t>Kirkkonummen </a:t>
            </a:r>
            <a:r>
              <a:rPr lang="de-CH" dirty="0" err="1"/>
              <a:t>kestävyysmuutos</a:t>
            </a:r>
            <a:r>
              <a:rPr lang="de-CH" dirty="0"/>
              <a:t> </a:t>
            </a:r>
            <a:r>
              <a:rPr lang="de-CH" dirty="0" err="1"/>
              <a:t>alkoi</a:t>
            </a:r>
            <a:r>
              <a:rPr lang="de-CH" dirty="0"/>
              <a:t> </a:t>
            </a:r>
            <a:r>
              <a:rPr lang="de-CH" dirty="0" err="1"/>
              <a:t>sähköistymisen</a:t>
            </a:r>
            <a:r>
              <a:rPr lang="de-CH" dirty="0"/>
              <a:t> ja </a:t>
            </a:r>
            <a:r>
              <a:rPr lang="de-CH" dirty="0" err="1"/>
              <a:t>liikenteen</a:t>
            </a:r>
            <a:r>
              <a:rPr lang="de-CH" dirty="0"/>
              <a:t> </a:t>
            </a:r>
            <a:r>
              <a:rPr lang="de-CH" dirty="0" err="1"/>
              <a:t>palvelullistumisen</a:t>
            </a:r>
            <a:r>
              <a:rPr lang="de-CH" dirty="0"/>
              <a:t> </a:t>
            </a:r>
            <a:r>
              <a:rPr lang="de-CH" dirty="0" err="1"/>
              <a:t>kautta</a:t>
            </a:r>
            <a:r>
              <a:rPr lang="de-CH" dirty="0"/>
              <a:t>, </a:t>
            </a:r>
            <a:r>
              <a:rPr lang="de-CH" dirty="0" err="1"/>
              <a:t>mutta</a:t>
            </a:r>
            <a:r>
              <a:rPr lang="de-CH" dirty="0"/>
              <a:t> on </a:t>
            </a:r>
            <a:r>
              <a:rPr lang="de-CH" dirty="0" err="1"/>
              <a:t>laajentunut</a:t>
            </a:r>
            <a:r>
              <a:rPr lang="de-CH" dirty="0"/>
              <a:t> </a:t>
            </a:r>
            <a:r>
              <a:rPr lang="de-CH" dirty="0" err="1"/>
              <a:t>nopeasti</a:t>
            </a:r>
            <a:r>
              <a:rPr lang="de-CH" dirty="0"/>
              <a:t> </a:t>
            </a:r>
            <a:r>
              <a:rPr lang="de-CH" dirty="0" err="1"/>
              <a:t>kaikille</a:t>
            </a:r>
            <a:r>
              <a:rPr lang="de-CH" dirty="0"/>
              <a:t> </a:t>
            </a:r>
            <a:r>
              <a:rPr lang="de-CH" dirty="0" err="1"/>
              <a:t>toiminnan</a:t>
            </a:r>
            <a:r>
              <a:rPr lang="de-CH" dirty="0"/>
              <a:t> </a:t>
            </a:r>
            <a:r>
              <a:rPr lang="de-CH" dirty="0" err="1"/>
              <a:t>sektoreille</a:t>
            </a:r>
            <a:r>
              <a:rPr lang="de-CH" dirty="0"/>
              <a:t>. Kunta on </a:t>
            </a:r>
            <a:r>
              <a:rPr lang="de-CH" dirty="0" err="1"/>
              <a:t>näyttänyt</a:t>
            </a:r>
            <a:r>
              <a:rPr lang="de-CH" dirty="0"/>
              <a:t> </a:t>
            </a:r>
            <a:r>
              <a:rPr lang="de-CH" dirty="0" err="1"/>
              <a:t>omilla</a:t>
            </a:r>
            <a:r>
              <a:rPr lang="de-CH" dirty="0"/>
              <a:t> </a:t>
            </a:r>
            <a:r>
              <a:rPr lang="de-CH" dirty="0" err="1"/>
              <a:t>toimillaan</a:t>
            </a:r>
            <a:r>
              <a:rPr lang="de-CH" dirty="0"/>
              <a:t> </a:t>
            </a:r>
            <a:r>
              <a:rPr lang="de-CH" dirty="0" err="1"/>
              <a:t>tietä</a:t>
            </a:r>
            <a:r>
              <a:rPr lang="de-CH" dirty="0"/>
              <a:t>, ja </a:t>
            </a:r>
            <a:r>
              <a:rPr lang="de-CH" dirty="0" err="1"/>
              <a:t>saanut</a:t>
            </a:r>
            <a:r>
              <a:rPr lang="de-CH" dirty="0"/>
              <a:t> </a:t>
            </a:r>
            <a:r>
              <a:rPr lang="de-CH" dirty="0" err="1"/>
              <a:t>tuekseen</a:t>
            </a:r>
            <a:r>
              <a:rPr lang="de-CH" dirty="0"/>
              <a:t> </a:t>
            </a:r>
            <a:r>
              <a:rPr lang="de-CH" dirty="0" err="1"/>
              <a:t>myös</a:t>
            </a:r>
            <a:r>
              <a:rPr lang="de-CH" dirty="0"/>
              <a:t> </a:t>
            </a:r>
            <a:r>
              <a:rPr lang="de-CH" dirty="0" err="1"/>
              <a:t>elinkeinoelämän</a:t>
            </a:r>
            <a:r>
              <a:rPr lang="de-CH" dirty="0"/>
              <a:t> </a:t>
            </a:r>
            <a:r>
              <a:rPr lang="de-CH" dirty="0" err="1"/>
              <a:t>vahvan</a:t>
            </a:r>
            <a:r>
              <a:rPr lang="de-CH" dirty="0"/>
              <a:t> tuen. Kirkkonummi </a:t>
            </a:r>
            <a:r>
              <a:rPr lang="de-CH" dirty="0" err="1"/>
              <a:t>onkin</a:t>
            </a:r>
            <a:r>
              <a:rPr lang="de-CH" dirty="0"/>
              <a:t> </a:t>
            </a:r>
            <a:r>
              <a:rPr lang="de-CH" dirty="0" err="1"/>
              <a:t>nyt</a:t>
            </a:r>
            <a:r>
              <a:rPr lang="de-CH" dirty="0"/>
              <a:t> </a:t>
            </a:r>
            <a:r>
              <a:rPr lang="de-CH" dirty="0" err="1"/>
              <a:t>selvän</a:t>
            </a:r>
            <a:r>
              <a:rPr lang="de-CH" dirty="0"/>
              <a:t> </a:t>
            </a:r>
            <a:r>
              <a:rPr lang="de-CH" dirty="0" err="1"/>
              <a:t>edelläkävijän</a:t>
            </a:r>
            <a:r>
              <a:rPr lang="de-CH" dirty="0"/>
              <a:t> </a:t>
            </a:r>
            <a:r>
              <a:rPr lang="de-CH" dirty="0" err="1"/>
              <a:t>maineessa</a:t>
            </a:r>
            <a:r>
              <a:rPr lang="de-CH" dirty="0"/>
              <a:t>. Kun </a:t>
            </a:r>
            <a:r>
              <a:rPr lang="de-CH" dirty="0" err="1"/>
              <a:t>huomio</a:t>
            </a:r>
            <a:r>
              <a:rPr lang="de-CH" dirty="0"/>
              <a:t> </a:t>
            </a:r>
            <a:r>
              <a:rPr lang="de-CH" dirty="0" err="1"/>
              <a:t>siirtyi</a:t>
            </a:r>
            <a:r>
              <a:rPr lang="de-CH" dirty="0"/>
              <a:t> </a:t>
            </a:r>
            <a:r>
              <a:rPr lang="de-CH" dirty="0" err="1"/>
              <a:t>talouden</a:t>
            </a:r>
            <a:r>
              <a:rPr lang="de-CH" dirty="0"/>
              <a:t> ja </a:t>
            </a:r>
            <a:r>
              <a:rPr lang="de-CH" dirty="0" err="1"/>
              <a:t>väestön</a:t>
            </a:r>
            <a:r>
              <a:rPr lang="de-CH" dirty="0"/>
              <a:t> </a:t>
            </a:r>
            <a:r>
              <a:rPr lang="de-CH" dirty="0" err="1"/>
              <a:t>kasvuprosenttien</a:t>
            </a:r>
            <a:r>
              <a:rPr lang="de-CH" dirty="0"/>
              <a:t> </a:t>
            </a:r>
            <a:r>
              <a:rPr lang="de-CH" dirty="0" err="1"/>
              <a:t>vahtaamisesta</a:t>
            </a:r>
            <a:r>
              <a:rPr lang="de-CH" dirty="0"/>
              <a:t> </a:t>
            </a:r>
            <a:r>
              <a:rPr lang="de-CH" dirty="0" err="1"/>
              <a:t>paikallisen</a:t>
            </a:r>
            <a:r>
              <a:rPr lang="de-CH" dirty="0"/>
              <a:t> </a:t>
            </a:r>
            <a:r>
              <a:rPr lang="de-CH" dirty="0" err="1"/>
              <a:t>identiteetin</a:t>
            </a:r>
            <a:r>
              <a:rPr lang="de-CH" dirty="0"/>
              <a:t> </a:t>
            </a:r>
            <a:r>
              <a:rPr lang="de-CH" dirty="0" err="1"/>
              <a:t>vahvistamiseen</a:t>
            </a:r>
            <a:r>
              <a:rPr lang="de-CH" dirty="0"/>
              <a:t> ja </a:t>
            </a:r>
            <a:r>
              <a:rPr lang="de-CH" dirty="0" err="1"/>
              <a:t>uudistamiseen</a:t>
            </a:r>
            <a:r>
              <a:rPr lang="de-CH" dirty="0"/>
              <a:t>, </a:t>
            </a:r>
            <a:r>
              <a:rPr lang="de-CH" dirty="0" err="1"/>
              <a:t>löytyi</a:t>
            </a:r>
            <a:r>
              <a:rPr lang="de-CH" dirty="0"/>
              <a:t> </a:t>
            </a:r>
            <a:r>
              <a:rPr lang="de-CH" dirty="0" err="1"/>
              <a:t>aivan</a:t>
            </a:r>
            <a:r>
              <a:rPr lang="de-CH" dirty="0"/>
              <a:t> </a:t>
            </a:r>
            <a:r>
              <a:rPr lang="de-CH" dirty="0" err="1"/>
              <a:t>uusia</a:t>
            </a:r>
            <a:r>
              <a:rPr lang="de-CH" dirty="0"/>
              <a:t> </a:t>
            </a:r>
            <a:r>
              <a:rPr lang="de-CH" dirty="0" err="1"/>
              <a:t>kasvun</a:t>
            </a:r>
            <a:r>
              <a:rPr lang="de-CH" dirty="0"/>
              <a:t> ja </a:t>
            </a:r>
            <a:r>
              <a:rPr lang="de-CH" dirty="0" err="1"/>
              <a:t>kehityksen</a:t>
            </a:r>
            <a:r>
              <a:rPr lang="de-CH" dirty="0"/>
              <a:t> </a:t>
            </a:r>
            <a:r>
              <a:rPr lang="de-CH" dirty="0" err="1"/>
              <a:t>uria</a:t>
            </a:r>
            <a:r>
              <a:rPr lang="de-CH"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CH" dirty="0" err="1"/>
              <a:t>Uudistumista</a:t>
            </a:r>
            <a:r>
              <a:rPr lang="de-CH" dirty="0"/>
              <a:t> tehdään </a:t>
            </a:r>
            <a:r>
              <a:rPr lang="de-CH" dirty="0" err="1"/>
              <a:t>jatkuvasti</a:t>
            </a:r>
            <a:r>
              <a:rPr lang="de-CH" dirty="0"/>
              <a:t> ja </a:t>
            </a:r>
            <a:r>
              <a:rPr lang="de-CH" dirty="0" err="1"/>
              <a:t>paikalliset</a:t>
            </a:r>
            <a:r>
              <a:rPr lang="de-CH" dirty="0"/>
              <a:t> </a:t>
            </a:r>
            <a:r>
              <a:rPr lang="de-CH" dirty="0" err="1"/>
              <a:t>erityispiirteet</a:t>
            </a:r>
            <a:r>
              <a:rPr lang="de-CH" dirty="0"/>
              <a:t> </a:t>
            </a:r>
            <a:r>
              <a:rPr lang="de-CH" dirty="0" err="1"/>
              <a:t>huomioiden</a:t>
            </a:r>
            <a:r>
              <a:rPr lang="de-CH" dirty="0"/>
              <a:t>, </a:t>
            </a:r>
            <a:r>
              <a:rPr lang="de-CH" dirty="0" err="1"/>
              <a:t>tulevaisuusorientoituneesti</a:t>
            </a:r>
            <a:r>
              <a:rPr lang="de-CH" dirty="0"/>
              <a:t>. </a:t>
            </a:r>
            <a:r>
              <a:rPr lang="de-CH" dirty="0" err="1"/>
              <a:t>Esimerkiksi</a:t>
            </a:r>
            <a:r>
              <a:rPr lang="de-CH" dirty="0"/>
              <a:t> </a:t>
            </a:r>
            <a:r>
              <a:rPr lang="de-CH" dirty="0" err="1"/>
              <a:t>nuorempien</a:t>
            </a:r>
            <a:r>
              <a:rPr lang="de-CH" dirty="0"/>
              <a:t>, </a:t>
            </a:r>
            <a:r>
              <a:rPr lang="de-CH" dirty="0" err="1"/>
              <a:t>pienenevien</a:t>
            </a:r>
            <a:r>
              <a:rPr lang="de-CH" dirty="0"/>
              <a:t> </a:t>
            </a:r>
            <a:r>
              <a:rPr lang="de-CH" dirty="0" err="1"/>
              <a:t>ikäluokkien</a:t>
            </a:r>
            <a:r>
              <a:rPr lang="de-CH" dirty="0"/>
              <a:t> </a:t>
            </a:r>
            <a:r>
              <a:rPr lang="de-CH" dirty="0" err="1"/>
              <a:t>ääntä</a:t>
            </a:r>
            <a:r>
              <a:rPr lang="de-CH" dirty="0"/>
              <a:t> on </a:t>
            </a:r>
            <a:r>
              <a:rPr lang="de-CH" dirty="0" err="1"/>
              <a:t>kuunneltu</a:t>
            </a:r>
            <a:r>
              <a:rPr lang="de-CH" dirty="0"/>
              <a:t> </a:t>
            </a:r>
            <a:r>
              <a:rPr lang="de-CH" dirty="0" err="1"/>
              <a:t>Kirkkonummella</a:t>
            </a:r>
            <a:r>
              <a:rPr lang="de-CH" dirty="0"/>
              <a:t> </a:t>
            </a:r>
            <a:r>
              <a:rPr lang="de-CH" dirty="0" err="1"/>
              <a:t>tarkkaan</a:t>
            </a:r>
            <a:r>
              <a:rPr lang="de-CH" dirty="0"/>
              <a:t>. </a:t>
            </a:r>
            <a:r>
              <a:rPr lang="de-CH" dirty="0" err="1"/>
              <a:t>Nuorison</a:t>
            </a:r>
            <a:r>
              <a:rPr lang="de-CH" dirty="0"/>
              <a:t> </a:t>
            </a:r>
            <a:r>
              <a:rPr lang="de-CH" dirty="0" err="1"/>
              <a:t>mielekkään</a:t>
            </a:r>
            <a:r>
              <a:rPr lang="de-CH" dirty="0"/>
              <a:t> </a:t>
            </a:r>
            <a:r>
              <a:rPr lang="de-CH" dirty="0" err="1"/>
              <a:t>elämän</a:t>
            </a:r>
            <a:r>
              <a:rPr lang="de-CH" dirty="0"/>
              <a:t> </a:t>
            </a:r>
            <a:r>
              <a:rPr lang="de-CH" dirty="0" err="1"/>
              <a:t>edellytyksiin</a:t>
            </a:r>
            <a:r>
              <a:rPr lang="de-CH" dirty="0"/>
              <a:t> </a:t>
            </a:r>
            <a:r>
              <a:rPr lang="de-CH" dirty="0" err="1"/>
              <a:t>satsaaminen</a:t>
            </a:r>
            <a:r>
              <a:rPr lang="de-CH" dirty="0"/>
              <a:t> on </a:t>
            </a:r>
            <a:r>
              <a:rPr lang="de-CH" dirty="0" err="1"/>
              <a:t>edesauttanut</a:t>
            </a:r>
            <a:r>
              <a:rPr lang="de-CH" dirty="0"/>
              <a:t> </a:t>
            </a:r>
            <a:r>
              <a:rPr lang="de-CH" dirty="0" err="1"/>
              <a:t>kunnan</a:t>
            </a:r>
            <a:r>
              <a:rPr lang="de-CH" dirty="0"/>
              <a:t> </a:t>
            </a:r>
            <a:r>
              <a:rPr lang="de-CH" dirty="0" err="1"/>
              <a:t>pitovoiman</a:t>
            </a:r>
            <a:r>
              <a:rPr lang="de-CH" dirty="0"/>
              <a:t> </a:t>
            </a:r>
            <a:r>
              <a:rPr lang="de-CH" dirty="0" err="1"/>
              <a:t>kehittymistä</a:t>
            </a:r>
            <a:r>
              <a:rPr lang="de-CH" dirty="0"/>
              <a:t>.  </a:t>
            </a:r>
            <a:r>
              <a:rPr lang="de-CH" dirty="0" err="1"/>
              <a:t>Opiskeluvaiheessa</a:t>
            </a:r>
            <a:r>
              <a:rPr lang="de-CH" dirty="0"/>
              <a:t> </a:t>
            </a:r>
            <a:r>
              <a:rPr lang="de-CH" dirty="0" err="1"/>
              <a:t>muualle</a:t>
            </a:r>
            <a:r>
              <a:rPr lang="de-CH" dirty="0"/>
              <a:t> </a:t>
            </a:r>
            <a:r>
              <a:rPr lang="de-CH" dirty="0" err="1"/>
              <a:t>muuttavista</a:t>
            </a:r>
            <a:r>
              <a:rPr lang="de-CH" dirty="0"/>
              <a:t> </a:t>
            </a:r>
            <a:r>
              <a:rPr lang="de-CH" dirty="0" err="1"/>
              <a:t>moni</a:t>
            </a:r>
            <a:r>
              <a:rPr lang="de-CH" dirty="0"/>
              <a:t> </a:t>
            </a:r>
            <a:r>
              <a:rPr lang="de-CH" dirty="0" err="1"/>
              <a:t>palaa</a:t>
            </a:r>
            <a:r>
              <a:rPr lang="de-CH" dirty="0"/>
              <a:t> </a:t>
            </a:r>
            <a:r>
              <a:rPr lang="de-CH" dirty="0" err="1"/>
              <a:t>takaisin</a:t>
            </a:r>
            <a:r>
              <a:rPr lang="de-CH" dirty="0"/>
              <a:t> </a:t>
            </a:r>
            <a:r>
              <a:rPr lang="de-CH" dirty="0" err="1"/>
              <a:t>Kirkkonummelle</a:t>
            </a:r>
            <a:r>
              <a:rPr lang="de-CH" dirty="0"/>
              <a:t> </a:t>
            </a:r>
            <a:r>
              <a:rPr lang="de-CH" dirty="0" err="1"/>
              <a:t>valmistuttuaan</a:t>
            </a:r>
            <a:r>
              <a:rPr lang="de-CH" dirty="0"/>
              <a:t>. </a:t>
            </a:r>
            <a:r>
              <a:rPr lang="de-CH" dirty="0" err="1"/>
              <a:t>Tätä</a:t>
            </a:r>
            <a:r>
              <a:rPr lang="de-CH" dirty="0"/>
              <a:t> </a:t>
            </a:r>
            <a:r>
              <a:rPr lang="de-CH" dirty="0" err="1"/>
              <a:t>edesauttaa</a:t>
            </a:r>
            <a:r>
              <a:rPr lang="de-CH" dirty="0"/>
              <a:t> </a:t>
            </a:r>
            <a:r>
              <a:rPr lang="de-CH" dirty="0" err="1"/>
              <a:t>myös</a:t>
            </a:r>
            <a:r>
              <a:rPr lang="de-CH" dirty="0"/>
              <a:t> </a:t>
            </a:r>
            <a:r>
              <a:rPr lang="de-CH" dirty="0" err="1"/>
              <a:t>lähijunien</a:t>
            </a:r>
            <a:r>
              <a:rPr lang="de-CH" dirty="0"/>
              <a:t> ja </a:t>
            </a:r>
            <a:r>
              <a:rPr lang="de-CH" dirty="0" err="1"/>
              <a:t>niitä</a:t>
            </a:r>
            <a:r>
              <a:rPr lang="de-CH" dirty="0"/>
              <a:t> </a:t>
            </a:r>
            <a:r>
              <a:rPr lang="de-CH" dirty="0" err="1"/>
              <a:t>täydentävien</a:t>
            </a:r>
            <a:r>
              <a:rPr lang="de-CH" dirty="0"/>
              <a:t> </a:t>
            </a:r>
            <a:r>
              <a:rPr lang="de-CH" dirty="0" err="1"/>
              <a:t>liikkumispalvelujen</a:t>
            </a:r>
            <a:r>
              <a:rPr lang="de-CH" dirty="0"/>
              <a:t> </a:t>
            </a:r>
            <a:r>
              <a:rPr lang="de-CH" dirty="0" err="1"/>
              <a:t>sujuvuus</a:t>
            </a:r>
            <a:r>
              <a:rPr lang="de-CH" dirty="0"/>
              <a:t>, </a:t>
            </a:r>
            <a:r>
              <a:rPr lang="de-CH" dirty="0" err="1"/>
              <a:t>mikä</a:t>
            </a:r>
            <a:r>
              <a:rPr lang="de-CH" dirty="0"/>
              <a:t> on </a:t>
            </a:r>
            <a:r>
              <a:rPr lang="de-CH" dirty="0" err="1"/>
              <a:t>vapauttanut</a:t>
            </a:r>
            <a:r>
              <a:rPr lang="de-CH" dirty="0"/>
              <a:t> Kirkkonummen </a:t>
            </a:r>
            <a:r>
              <a:rPr lang="de-CH" dirty="0" err="1"/>
              <a:t>autoriippuvuudesta</a:t>
            </a:r>
            <a:r>
              <a:rPr lang="de-CH"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CH" dirty="0"/>
              <a:t>Kirkkonummen </a:t>
            </a:r>
            <a:r>
              <a:rPr lang="de-CH" dirty="0" err="1"/>
              <a:t>luonnon</a:t>
            </a:r>
            <a:r>
              <a:rPr lang="de-CH" dirty="0"/>
              <a:t> ja </a:t>
            </a:r>
            <a:r>
              <a:rPr lang="de-CH" dirty="0" err="1"/>
              <a:t>kulttuurimaiseman</a:t>
            </a:r>
            <a:r>
              <a:rPr lang="de-CH" dirty="0"/>
              <a:t> </a:t>
            </a:r>
            <a:r>
              <a:rPr lang="de-CH" dirty="0" err="1"/>
              <a:t>helmet</a:t>
            </a:r>
            <a:r>
              <a:rPr lang="de-CH" dirty="0"/>
              <a:t> </a:t>
            </a:r>
            <a:r>
              <a:rPr lang="de-CH" dirty="0" err="1"/>
              <a:t>ovat</a:t>
            </a:r>
            <a:r>
              <a:rPr lang="de-CH" dirty="0"/>
              <a:t> </a:t>
            </a:r>
            <a:r>
              <a:rPr lang="de-CH" dirty="0" err="1"/>
              <a:t>vastuullisen</a:t>
            </a:r>
            <a:r>
              <a:rPr lang="de-CH" dirty="0"/>
              <a:t> </a:t>
            </a:r>
            <a:r>
              <a:rPr lang="de-CH" dirty="0" err="1"/>
              <a:t>matkailun</a:t>
            </a:r>
            <a:r>
              <a:rPr lang="de-CH" dirty="0"/>
              <a:t> </a:t>
            </a:r>
            <a:r>
              <a:rPr lang="de-CH" dirty="0" err="1"/>
              <a:t>harrastajien</a:t>
            </a:r>
            <a:r>
              <a:rPr lang="de-CH" dirty="0"/>
              <a:t> </a:t>
            </a:r>
            <a:r>
              <a:rPr lang="de-CH" dirty="0" err="1"/>
              <a:t>kohteita</a:t>
            </a:r>
            <a:r>
              <a:rPr lang="de-CH" dirty="0"/>
              <a:t>, </a:t>
            </a:r>
            <a:r>
              <a:rPr lang="de-CH" dirty="0" err="1"/>
              <a:t>joista</a:t>
            </a:r>
            <a:r>
              <a:rPr lang="de-CH" dirty="0"/>
              <a:t> </a:t>
            </a:r>
            <a:r>
              <a:rPr lang="de-CH" dirty="0" err="1"/>
              <a:t>tullaan</a:t>
            </a:r>
            <a:r>
              <a:rPr lang="de-CH" dirty="0"/>
              <a:t> </a:t>
            </a:r>
            <a:r>
              <a:rPr lang="de-CH" dirty="0" err="1"/>
              <a:t>nauttimaan</a:t>
            </a:r>
            <a:r>
              <a:rPr lang="de-CH" dirty="0"/>
              <a:t> </a:t>
            </a:r>
            <a:r>
              <a:rPr lang="de-CH" dirty="0" err="1"/>
              <a:t>pitkiksikin</a:t>
            </a:r>
            <a:r>
              <a:rPr lang="de-CH" dirty="0"/>
              <a:t> </a:t>
            </a:r>
            <a:r>
              <a:rPr lang="de-CH" dirty="0" err="1"/>
              <a:t>ajoiksi</a:t>
            </a:r>
            <a:r>
              <a:rPr lang="de-CH" dirty="0"/>
              <a:t> </a:t>
            </a:r>
            <a:r>
              <a:rPr lang="de-CH" dirty="0" err="1"/>
              <a:t>kerrallaan</a:t>
            </a:r>
            <a:r>
              <a:rPr lang="de-CH" dirty="0"/>
              <a:t> </a:t>
            </a:r>
            <a:r>
              <a:rPr lang="de-CH" dirty="0" err="1"/>
              <a:t>myös</a:t>
            </a:r>
            <a:r>
              <a:rPr lang="de-CH" dirty="0"/>
              <a:t> </a:t>
            </a:r>
            <a:r>
              <a:rPr lang="de-CH" dirty="0" err="1"/>
              <a:t>kaukaa</a:t>
            </a:r>
            <a:r>
              <a:rPr lang="de-CH" dirty="0"/>
              <a:t>. </a:t>
            </a:r>
            <a:r>
              <a:rPr lang="de-CH" dirty="0" err="1"/>
              <a:t>Pienyrittäjien</a:t>
            </a:r>
            <a:r>
              <a:rPr lang="de-CH" dirty="0"/>
              <a:t> </a:t>
            </a:r>
            <a:r>
              <a:rPr lang="de-CH" dirty="0" err="1"/>
              <a:t>uudet</a:t>
            </a:r>
            <a:r>
              <a:rPr lang="de-CH" dirty="0"/>
              <a:t> </a:t>
            </a:r>
            <a:r>
              <a:rPr lang="de-CH" dirty="0" err="1"/>
              <a:t>matkailukonseptit</a:t>
            </a:r>
            <a:r>
              <a:rPr lang="de-CH" dirty="0"/>
              <a:t> </a:t>
            </a:r>
            <a:r>
              <a:rPr lang="de-CH" dirty="0" err="1"/>
              <a:t>pop-up-mökkeineen</a:t>
            </a:r>
            <a:r>
              <a:rPr lang="de-CH" dirty="0"/>
              <a:t> ja </a:t>
            </a:r>
            <a:r>
              <a:rPr lang="de-CH" dirty="0" err="1"/>
              <a:t>hiljaisuustakuineen</a:t>
            </a:r>
            <a:r>
              <a:rPr lang="de-CH" dirty="0"/>
              <a:t> </a:t>
            </a:r>
            <a:r>
              <a:rPr lang="de-CH" dirty="0" err="1"/>
              <a:t>saavat</a:t>
            </a:r>
            <a:r>
              <a:rPr lang="de-CH" dirty="0"/>
              <a:t> somen </a:t>
            </a:r>
            <a:r>
              <a:rPr lang="de-CH" dirty="0" err="1"/>
              <a:t>kautta</a:t>
            </a:r>
            <a:r>
              <a:rPr lang="de-CH" dirty="0"/>
              <a:t> </a:t>
            </a:r>
            <a:r>
              <a:rPr lang="de-CH" dirty="0" err="1"/>
              <a:t>globaalia</a:t>
            </a:r>
            <a:r>
              <a:rPr lang="de-CH" dirty="0"/>
              <a:t> </a:t>
            </a:r>
            <a:r>
              <a:rPr lang="de-CH" dirty="0" err="1"/>
              <a:t>näkyvyyttä</a:t>
            </a:r>
            <a:r>
              <a:rPr lang="de-CH" dirty="0"/>
              <a:t>, </a:t>
            </a:r>
            <a:r>
              <a:rPr lang="de-CH" dirty="0" err="1"/>
              <a:t>mikä</a:t>
            </a:r>
            <a:r>
              <a:rPr lang="de-CH" dirty="0"/>
              <a:t> </a:t>
            </a:r>
            <a:r>
              <a:rPr lang="de-CH" dirty="0" err="1"/>
              <a:t>tukee</a:t>
            </a:r>
            <a:r>
              <a:rPr lang="de-CH" dirty="0"/>
              <a:t> </a:t>
            </a:r>
            <a:r>
              <a:rPr lang="de-CH" dirty="0" err="1"/>
              <a:t>myös</a:t>
            </a:r>
            <a:r>
              <a:rPr lang="de-CH" dirty="0"/>
              <a:t> </a:t>
            </a:r>
            <a:r>
              <a:rPr lang="de-CH" dirty="0" err="1"/>
              <a:t>perinteisempien</a:t>
            </a:r>
            <a:r>
              <a:rPr lang="de-CH" dirty="0"/>
              <a:t> </a:t>
            </a:r>
            <a:r>
              <a:rPr lang="de-CH" dirty="0" err="1"/>
              <a:t>matkailuvalttien</a:t>
            </a:r>
            <a:r>
              <a:rPr lang="de-CH" dirty="0"/>
              <a:t> </a:t>
            </a:r>
            <a:r>
              <a:rPr lang="de-CH" dirty="0" err="1"/>
              <a:t>hyödyntämistä</a:t>
            </a:r>
            <a:r>
              <a:rPr lang="de-CH" dirty="0"/>
              <a:t>. </a:t>
            </a:r>
            <a:r>
              <a:rPr lang="de-CH" dirty="0" err="1"/>
              <a:t>Junayhteyksien</a:t>
            </a:r>
            <a:r>
              <a:rPr lang="de-CH" dirty="0"/>
              <a:t> </a:t>
            </a:r>
            <a:r>
              <a:rPr lang="de-CH" dirty="0" err="1"/>
              <a:t>paraneminen</a:t>
            </a:r>
            <a:r>
              <a:rPr lang="de-CH" dirty="0"/>
              <a:t> </a:t>
            </a:r>
            <a:r>
              <a:rPr lang="de-CH" dirty="0" err="1"/>
              <a:t>manner-Eurooppaan</a:t>
            </a:r>
            <a:r>
              <a:rPr lang="de-CH" dirty="0"/>
              <a:t> on </a:t>
            </a:r>
            <a:r>
              <a:rPr lang="de-CH" dirty="0" err="1"/>
              <a:t>osaltaan</a:t>
            </a:r>
            <a:r>
              <a:rPr lang="de-CH" dirty="0"/>
              <a:t> </a:t>
            </a:r>
            <a:r>
              <a:rPr lang="de-CH" dirty="0" err="1"/>
              <a:t>kasvattanut</a:t>
            </a:r>
            <a:r>
              <a:rPr lang="de-CH" dirty="0"/>
              <a:t> </a:t>
            </a:r>
            <a:r>
              <a:rPr lang="de-CH" dirty="0" err="1"/>
              <a:t>Etelä-Suomen</a:t>
            </a:r>
            <a:r>
              <a:rPr lang="de-CH" dirty="0"/>
              <a:t> </a:t>
            </a:r>
            <a:r>
              <a:rPr lang="de-CH" dirty="0" err="1"/>
              <a:t>matkailuvirtoja</a:t>
            </a:r>
            <a:r>
              <a:rPr lang="de-CH" dirty="0"/>
              <a:t>. </a:t>
            </a:r>
            <a:r>
              <a:rPr lang="de-CH" dirty="0" err="1"/>
              <a:t>Myös</a:t>
            </a:r>
            <a:r>
              <a:rPr lang="de-CH" dirty="0"/>
              <a:t> </a:t>
            </a:r>
            <a:r>
              <a:rPr lang="de-CH" dirty="0" err="1"/>
              <a:t>kotimainen</a:t>
            </a:r>
            <a:r>
              <a:rPr lang="de-CH" dirty="0"/>
              <a:t> </a:t>
            </a:r>
            <a:r>
              <a:rPr lang="de-CH" dirty="0" err="1"/>
              <a:t>lähimatkailu</a:t>
            </a:r>
            <a:r>
              <a:rPr lang="de-CH" dirty="0"/>
              <a:t> on </a:t>
            </a:r>
            <a:r>
              <a:rPr lang="de-CH" dirty="0" err="1"/>
              <a:t>kovassa</a:t>
            </a:r>
            <a:r>
              <a:rPr lang="de-CH" dirty="0"/>
              <a:t> </a:t>
            </a:r>
            <a:r>
              <a:rPr lang="de-CH" dirty="0" err="1"/>
              <a:t>huudossa</a:t>
            </a:r>
            <a:r>
              <a:rPr lang="de-CH" dirty="0"/>
              <a:t>. </a:t>
            </a:r>
            <a:br>
              <a:rPr lang="de-CH" dirty="0"/>
            </a:br>
            <a:br>
              <a:rPr lang="de-CH" dirty="0"/>
            </a:br>
            <a:r>
              <a:rPr lang="de-CH" dirty="0" err="1"/>
              <a:t>Ruoantuotannon</a:t>
            </a:r>
            <a:r>
              <a:rPr lang="de-CH" dirty="0"/>
              <a:t> </a:t>
            </a:r>
            <a:r>
              <a:rPr lang="de-CH" dirty="0" err="1"/>
              <a:t>kestävyysmullistus</a:t>
            </a:r>
            <a:r>
              <a:rPr lang="de-CH" dirty="0"/>
              <a:t> on </a:t>
            </a:r>
            <a:r>
              <a:rPr lang="de-CH" dirty="0" err="1"/>
              <a:t>uudistanut</a:t>
            </a:r>
            <a:r>
              <a:rPr lang="de-CH" dirty="0"/>
              <a:t> Kirkkonummen elinkeinotoimintaa </a:t>
            </a:r>
            <a:r>
              <a:rPr lang="de-CH" dirty="0" err="1"/>
              <a:t>sekä</a:t>
            </a:r>
            <a:r>
              <a:rPr lang="de-CH" dirty="0"/>
              <a:t> </a:t>
            </a:r>
            <a:r>
              <a:rPr lang="de-CH" dirty="0" err="1"/>
              <a:t>sen</a:t>
            </a:r>
            <a:r>
              <a:rPr lang="de-CH" dirty="0"/>
              <a:t> </a:t>
            </a:r>
            <a:r>
              <a:rPr lang="de-CH" dirty="0" err="1"/>
              <a:t>elinvoimaa</a:t>
            </a:r>
            <a:r>
              <a:rPr lang="de-CH" dirty="0"/>
              <a:t> ja </a:t>
            </a:r>
            <a:r>
              <a:rPr lang="de-CH" dirty="0" err="1"/>
              <a:t>taloudellista</a:t>
            </a:r>
            <a:r>
              <a:rPr lang="de-CH" dirty="0"/>
              <a:t> </a:t>
            </a:r>
            <a:r>
              <a:rPr lang="de-CH" dirty="0" err="1"/>
              <a:t>kilpailukykyä</a:t>
            </a:r>
            <a:r>
              <a:rPr lang="de-CH" dirty="0"/>
              <a:t>. </a:t>
            </a:r>
            <a:r>
              <a:rPr lang="de-CH" dirty="0" err="1"/>
              <a:t>Kirkkonummella</a:t>
            </a:r>
            <a:r>
              <a:rPr lang="de-CH" dirty="0"/>
              <a:t> </a:t>
            </a:r>
            <a:r>
              <a:rPr lang="de-CH" dirty="0" err="1"/>
              <a:t>tuotetusta</a:t>
            </a:r>
            <a:r>
              <a:rPr lang="de-CH" dirty="0"/>
              <a:t>, </a:t>
            </a:r>
            <a:r>
              <a:rPr lang="de-CH" dirty="0" err="1"/>
              <a:t>puhtaasta</a:t>
            </a:r>
            <a:r>
              <a:rPr lang="de-CH" dirty="0"/>
              <a:t> </a:t>
            </a:r>
            <a:r>
              <a:rPr lang="de-CH" dirty="0" err="1"/>
              <a:t>lähiruuasta</a:t>
            </a:r>
            <a:r>
              <a:rPr lang="de-CH" dirty="0"/>
              <a:t> on </a:t>
            </a:r>
            <a:r>
              <a:rPr lang="de-CH" dirty="0" err="1"/>
              <a:t>tullut</a:t>
            </a:r>
            <a:r>
              <a:rPr lang="de-CH" dirty="0"/>
              <a:t> </a:t>
            </a:r>
            <a:r>
              <a:rPr lang="de-CH" dirty="0" err="1"/>
              <a:t>käsite</a:t>
            </a:r>
            <a:r>
              <a:rPr lang="de-CH" dirty="0"/>
              <a:t> </a:t>
            </a:r>
            <a:r>
              <a:rPr lang="de-CH" dirty="0" err="1"/>
              <a:t>niin</a:t>
            </a:r>
            <a:r>
              <a:rPr lang="de-CH" dirty="0"/>
              <a:t> </a:t>
            </a:r>
            <a:r>
              <a:rPr lang="de-CH" dirty="0" err="1"/>
              <a:t>pääkaupunkiseudulla</a:t>
            </a:r>
            <a:r>
              <a:rPr lang="de-CH" dirty="0"/>
              <a:t> </a:t>
            </a:r>
            <a:r>
              <a:rPr lang="de-CH" dirty="0" err="1"/>
              <a:t>kuin</a:t>
            </a:r>
            <a:r>
              <a:rPr lang="de-CH" dirty="0"/>
              <a:t> </a:t>
            </a:r>
            <a:r>
              <a:rPr lang="de-CH" dirty="0" err="1"/>
              <a:t>koko</a:t>
            </a:r>
            <a:r>
              <a:rPr lang="de-CH" dirty="0"/>
              <a:t> </a:t>
            </a:r>
            <a:r>
              <a:rPr lang="de-CH" dirty="0" err="1"/>
              <a:t>Suomessakin</a:t>
            </a:r>
            <a:r>
              <a:rPr lang="de-CH" dirty="0"/>
              <a:t>, ja </a:t>
            </a:r>
            <a:r>
              <a:rPr lang="de-CH" dirty="0" err="1"/>
              <a:t>muutamat</a:t>
            </a:r>
            <a:r>
              <a:rPr lang="de-CH" dirty="0"/>
              <a:t> </a:t>
            </a:r>
            <a:r>
              <a:rPr lang="de-CH" dirty="0" err="1"/>
              <a:t>rohkeat</a:t>
            </a:r>
            <a:r>
              <a:rPr lang="de-CH" dirty="0"/>
              <a:t> </a:t>
            </a:r>
            <a:r>
              <a:rPr lang="de-CH" dirty="0" err="1"/>
              <a:t>yrittäjät</a:t>
            </a:r>
            <a:r>
              <a:rPr lang="de-CH" dirty="0"/>
              <a:t> </a:t>
            </a:r>
            <a:r>
              <a:rPr lang="de-CH" dirty="0" err="1"/>
              <a:t>ovat</a:t>
            </a:r>
            <a:r>
              <a:rPr lang="de-CH" dirty="0"/>
              <a:t> </a:t>
            </a:r>
            <a:r>
              <a:rPr lang="de-CH" dirty="0" err="1"/>
              <a:t>lähteneet</a:t>
            </a:r>
            <a:r>
              <a:rPr lang="de-CH" dirty="0"/>
              <a:t> </a:t>
            </a:r>
            <a:r>
              <a:rPr lang="de-CH" dirty="0" err="1"/>
              <a:t>rakentamaan</a:t>
            </a:r>
            <a:r>
              <a:rPr lang="de-CH" dirty="0"/>
              <a:t> </a:t>
            </a:r>
            <a:r>
              <a:rPr lang="de-CH" dirty="0" err="1"/>
              <a:t>myös</a:t>
            </a:r>
            <a:r>
              <a:rPr lang="de-CH" dirty="0"/>
              <a:t> </a:t>
            </a:r>
            <a:r>
              <a:rPr lang="de-CH" dirty="0" err="1"/>
              <a:t>kansainvälisiä</a:t>
            </a:r>
            <a:r>
              <a:rPr lang="de-CH" dirty="0"/>
              <a:t>, </a:t>
            </a:r>
            <a:r>
              <a:rPr lang="de-CH" dirty="0" err="1"/>
              <a:t>puhtaan</a:t>
            </a:r>
            <a:r>
              <a:rPr lang="de-CH" dirty="0"/>
              <a:t> </a:t>
            </a:r>
            <a:r>
              <a:rPr lang="de-CH" dirty="0" err="1"/>
              <a:t>ruuan</a:t>
            </a:r>
            <a:r>
              <a:rPr lang="de-CH" dirty="0"/>
              <a:t> </a:t>
            </a:r>
            <a:r>
              <a:rPr lang="de-CH" dirty="0" err="1"/>
              <a:t>merkkituotteita</a:t>
            </a:r>
            <a:r>
              <a:rPr lang="de-CH" dirty="0"/>
              <a:t> </a:t>
            </a:r>
            <a:r>
              <a:rPr lang="de-CH" dirty="0" err="1"/>
              <a:t>Kirkkonummelta</a:t>
            </a:r>
            <a:r>
              <a:rPr lang="de-CH" dirty="0"/>
              <a:t> </a:t>
            </a:r>
            <a:r>
              <a:rPr lang="de-CH" dirty="0" err="1"/>
              <a:t>käsin</a:t>
            </a:r>
            <a:r>
              <a:rPr lang="de-CH" dirty="0"/>
              <a:t>. </a:t>
            </a:r>
            <a:r>
              <a:rPr lang="de-CH" dirty="0" err="1"/>
              <a:t>Ensimmäiset</a:t>
            </a:r>
            <a:r>
              <a:rPr lang="de-CH" dirty="0"/>
              <a:t> </a:t>
            </a:r>
            <a:r>
              <a:rPr lang="de-CH" dirty="0" err="1"/>
              <a:t>avaukset</a:t>
            </a:r>
            <a:r>
              <a:rPr lang="de-CH" dirty="0"/>
              <a:t> </a:t>
            </a:r>
            <a:r>
              <a:rPr lang="de-CH" dirty="0" err="1"/>
              <a:t>Kiinaan</a:t>
            </a:r>
            <a:r>
              <a:rPr lang="de-CH" dirty="0"/>
              <a:t> on </a:t>
            </a:r>
            <a:r>
              <a:rPr lang="de-CH" dirty="0" err="1"/>
              <a:t>jo</a:t>
            </a:r>
            <a:r>
              <a:rPr lang="de-CH" dirty="0"/>
              <a:t> </a:t>
            </a:r>
            <a:r>
              <a:rPr lang="de-CH" dirty="0" err="1"/>
              <a:t>tehty</a:t>
            </a:r>
            <a:r>
              <a:rPr lang="de-CH" dirty="0"/>
              <a:t>, ja </a:t>
            </a:r>
            <a:r>
              <a:rPr lang="de-CH" dirty="0" err="1"/>
              <a:t>ruuasta</a:t>
            </a:r>
            <a:r>
              <a:rPr lang="de-CH" dirty="0"/>
              <a:t> on </a:t>
            </a:r>
            <a:r>
              <a:rPr lang="de-CH" dirty="0" err="1"/>
              <a:t>tullut</a:t>
            </a:r>
            <a:r>
              <a:rPr lang="de-CH" dirty="0"/>
              <a:t> </a:t>
            </a:r>
            <a:r>
              <a:rPr lang="de-CH" dirty="0" err="1"/>
              <a:t>tärkeä</a:t>
            </a:r>
            <a:r>
              <a:rPr lang="de-CH" dirty="0"/>
              <a:t> </a:t>
            </a:r>
            <a:r>
              <a:rPr lang="de-CH" dirty="0" err="1"/>
              <a:t>osa</a:t>
            </a:r>
            <a:r>
              <a:rPr lang="de-CH" dirty="0"/>
              <a:t> </a:t>
            </a:r>
            <a:r>
              <a:rPr lang="de-CH" dirty="0" err="1"/>
              <a:t>kirkkonummelaista</a:t>
            </a:r>
            <a:r>
              <a:rPr lang="de-CH" dirty="0"/>
              <a:t> </a:t>
            </a:r>
            <a:r>
              <a:rPr lang="de-CH" dirty="0" err="1"/>
              <a:t>identiteettiä</a:t>
            </a:r>
            <a:r>
              <a:rPr lang="de-CH"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5f2968bfc5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5f2968bfc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5f2968bfc5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5f2968bfc5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de-CH" dirty="0"/>
            </a:br>
            <a:r>
              <a:rPr lang="de-CH" dirty="0" err="1"/>
              <a:t>Automatisaatio</a:t>
            </a:r>
            <a:r>
              <a:rPr lang="de-CH" dirty="0"/>
              <a:t> ja digitalisaatio </a:t>
            </a:r>
            <a:r>
              <a:rPr lang="de-CH" dirty="0" err="1"/>
              <a:t>mullistavat</a:t>
            </a:r>
            <a:r>
              <a:rPr lang="de-CH" dirty="0"/>
              <a:t> </a:t>
            </a:r>
            <a:r>
              <a:rPr lang="de-CH" dirty="0" err="1"/>
              <a:t>koko</a:t>
            </a:r>
            <a:r>
              <a:rPr lang="de-CH" dirty="0"/>
              <a:t> </a:t>
            </a:r>
            <a:r>
              <a:rPr lang="de-CH" dirty="0" err="1"/>
              <a:t>talouden</a:t>
            </a:r>
            <a:r>
              <a:rPr lang="de-CH" dirty="0"/>
              <a:t> ja </a:t>
            </a:r>
            <a:r>
              <a:rPr lang="de-CH" dirty="0" err="1"/>
              <a:t>työelämän</a:t>
            </a:r>
            <a:r>
              <a:rPr lang="de-CH" dirty="0"/>
              <a:t>. </a:t>
            </a:r>
            <a:r>
              <a:rPr lang="de-CH" dirty="0" err="1"/>
              <a:t>Kaupankäynti</a:t>
            </a:r>
            <a:r>
              <a:rPr lang="de-CH" dirty="0"/>
              <a:t> on </a:t>
            </a:r>
            <a:r>
              <a:rPr lang="de-CH" dirty="0" err="1"/>
              <a:t>siirtynyt</a:t>
            </a:r>
            <a:r>
              <a:rPr lang="de-CH" dirty="0"/>
              <a:t> </a:t>
            </a:r>
            <a:r>
              <a:rPr lang="de-CH" dirty="0" err="1"/>
              <a:t>alustajättien</a:t>
            </a:r>
            <a:r>
              <a:rPr lang="de-CH" dirty="0"/>
              <a:t> </a:t>
            </a:r>
            <a:r>
              <a:rPr lang="de-CH" dirty="0" err="1"/>
              <a:t>digitaalisille</a:t>
            </a:r>
            <a:r>
              <a:rPr lang="de-CH" dirty="0"/>
              <a:t> </a:t>
            </a:r>
            <a:r>
              <a:rPr lang="de-CH" dirty="0" err="1"/>
              <a:t>alustoille</a:t>
            </a:r>
            <a:r>
              <a:rPr lang="de-CH" dirty="0"/>
              <a:t>, ja </a:t>
            </a:r>
            <a:r>
              <a:rPr lang="de-CH" dirty="0" err="1"/>
              <a:t>omistus</a:t>
            </a:r>
            <a:r>
              <a:rPr lang="de-CH" dirty="0"/>
              <a:t> ja </a:t>
            </a:r>
            <a:r>
              <a:rPr lang="de-CH" dirty="0" err="1"/>
              <a:t>työmarkkinat</a:t>
            </a:r>
            <a:r>
              <a:rPr lang="de-CH" dirty="0"/>
              <a:t> </a:t>
            </a:r>
            <a:r>
              <a:rPr lang="de-CH" dirty="0" err="1"/>
              <a:t>ovat</a:t>
            </a:r>
            <a:r>
              <a:rPr lang="de-CH" dirty="0"/>
              <a:t> </a:t>
            </a:r>
            <a:r>
              <a:rPr lang="de-CH" dirty="0" err="1"/>
              <a:t>muuttuneet</a:t>
            </a:r>
            <a:r>
              <a:rPr lang="de-CH" dirty="0"/>
              <a:t> </a:t>
            </a:r>
            <a:r>
              <a:rPr lang="de-CH" dirty="0" err="1"/>
              <a:t>yhä</a:t>
            </a:r>
            <a:r>
              <a:rPr lang="de-CH" dirty="0"/>
              <a:t> </a:t>
            </a:r>
            <a:r>
              <a:rPr lang="de-CH" dirty="0" err="1"/>
              <a:t>globaalimmiksi</a:t>
            </a:r>
            <a:r>
              <a:rPr lang="de-CH" dirty="0"/>
              <a:t>. </a:t>
            </a:r>
            <a:r>
              <a:rPr lang="de-CH" dirty="0">
                <a:solidFill>
                  <a:schemeClr val="dk1"/>
                </a:solidFill>
              </a:rPr>
              <a:t>Moni </a:t>
            </a:r>
            <a:r>
              <a:rPr lang="de-CH" dirty="0" err="1">
                <a:solidFill>
                  <a:schemeClr val="dk1"/>
                </a:solidFill>
              </a:rPr>
              <a:t>perinteinen</a:t>
            </a:r>
            <a:r>
              <a:rPr lang="de-CH" dirty="0">
                <a:solidFill>
                  <a:schemeClr val="dk1"/>
                </a:solidFill>
              </a:rPr>
              <a:t> </a:t>
            </a:r>
            <a:r>
              <a:rPr lang="de-CH" dirty="0" err="1">
                <a:solidFill>
                  <a:schemeClr val="dk1"/>
                </a:solidFill>
              </a:rPr>
              <a:t>ammatti</a:t>
            </a:r>
            <a:r>
              <a:rPr lang="de-CH" dirty="0">
                <a:solidFill>
                  <a:schemeClr val="dk1"/>
                </a:solidFill>
              </a:rPr>
              <a:t> </a:t>
            </a:r>
            <a:r>
              <a:rPr lang="de-CH" dirty="0" err="1">
                <a:solidFill>
                  <a:schemeClr val="dk1"/>
                </a:solidFill>
              </a:rPr>
              <a:t>rekkakuskista</a:t>
            </a:r>
            <a:r>
              <a:rPr lang="de-CH" dirty="0">
                <a:solidFill>
                  <a:schemeClr val="dk1"/>
                </a:solidFill>
              </a:rPr>
              <a:t> </a:t>
            </a:r>
            <a:r>
              <a:rPr lang="de-CH" dirty="0" err="1">
                <a:solidFill>
                  <a:schemeClr val="dk1"/>
                </a:solidFill>
              </a:rPr>
              <a:t>kaupan</a:t>
            </a:r>
            <a:r>
              <a:rPr lang="de-CH" dirty="0">
                <a:solidFill>
                  <a:schemeClr val="dk1"/>
                </a:solidFill>
              </a:rPr>
              <a:t> </a:t>
            </a:r>
            <a:r>
              <a:rPr lang="de-CH" dirty="0" err="1">
                <a:solidFill>
                  <a:schemeClr val="dk1"/>
                </a:solidFill>
              </a:rPr>
              <a:t>kassaan</a:t>
            </a:r>
            <a:r>
              <a:rPr lang="de-CH" dirty="0">
                <a:solidFill>
                  <a:schemeClr val="dk1"/>
                </a:solidFill>
              </a:rPr>
              <a:t>, </a:t>
            </a:r>
            <a:r>
              <a:rPr lang="de-CH" dirty="0" err="1">
                <a:solidFill>
                  <a:schemeClr val="dk1"/>
                </a:solidFill>
              </a:rPr>
              <a:t>kirjanpitotehtäviin</a:t>
            </a:r>
            <a:r>
              <a:rPr lang="de-CH" dirty="0">
                <a:solidFill>
                  <a:schemeClr val="dk1"/>
                </a:solidFill>
              </a:rPr>
              <a:t> ja </a:t>
            </a:r>
            <a:r>
              <a:rPr lang="de-CH" dirty="0" err="1">
                <a:solidFill>
                  <a:schemeClr val="dk1"/>
                </a:solidFill>
              </a:rPr>
              <a:t>liikennepoliisiin</a:t>
            </a:r>
            <a:r>
              <a:rPr lang="de-CH" dirty="0">
                <a:solidFill>
                  <a:schemeClr val="dk1"/>
                </a:solidFill>
              </a:rPr>
              <a:t> on </a:t>
            </a:r>
            <a:r>
              <a:rPr lang="de-CH" dirty="0" err="1">
                <a:solidFill>
                  <a:schemeClr val="dk1"/>
                </a:solidFill>
              </a:rPr>
              <a:t>kovaa</a:t>
            </a:r>
            <a:r>
              <a:rPr lang="de-CH" dirty="0">
                <a:solidFill>
                  <a:schemeClr val="dk1"/>
                </a:solidFill>
              </a:rPr>
              <a:t> </a:t>
            </a:r>
            <a:r>
              <a:rPr lang="de-CH" dirty="0" err="1">
                <a:solidFill>
                  <a:schemeClr val="dk1"/>
                </a:solidFill>
              </a:rPr>
              <a:t>vauhtia</a:t>
            </a:r>
            <a:r>
              <a:rPr lang="de-CH" dirty="0">
                <a:solidFill>
                  <a:schemeClr val="dk1"/>
                </a:solidFill>
              </a:rPr>
              <a:t> </a:t>
            </a:r>
            <a:r>
              <a:rPr lang="de-CH" dirty="0" err="1">
                <a:solidFill>
                  <a:schemeClr val="dk1"/>
                </a:solidFill>
              </a:rPr>
              <a:t>katoamassa</a:t>
            </a:r>
            <a:r>
              <a:rPr lang="de-CH" dirty="0">
                <a:solidFill>
                  <a:schemeClr val="dk1"/>
                </a:solidFill>
              </a:rPr>
              <a:t>, ja </a:t>
            </a:r>
            <a:r>
              <a:rPr lang="de-CH" dirty="0" err="1">
                <a:solidFill>
                  <a:schemeClr val="dk1"/>
                </a:solidFill>
              </a:rPr>
              <a:t>tilalle</a:t>
            </a:r>
            <a:r>
              <a:rPr lang="de-CH" dirty="0">
                <a:solidFill>
                  <a:schemeClr val="dk1"/>
                </a:solidFill>
              </a:rPr>
              <a:t> </a:t>
            </a:r>
            <a:r>
              <a:rPr lang="de-CH" dirty="0" err="1">
                <a:solidFill>
                  <a:schemeClr val="dk1"/>
                </a:solidFill>
              </a:rPr>
              <a:t>syntyvät</a:t>
            </a:r>
            <a:r>
              <a:rPr lang="de-CH" dirty="0">
                <a:solidFill>
                  <a:schemeClr val="dk1"/>
                </a:solidFill>
              </a:rPr>
              <a:t> </a:t>
            </a:r>
            <a:r>
              <a:rPr lang="de-CH" dirty="0" err="1">
                <a:solidFill>
                  <a:schemeClr val="dk1"/>
                </a:solidFill>
              </a:rPr>
              <a:t>työt</a:t>
            </a:r>
            <a:r>
              <a:rPr lang="de-CH" dirty="0">
                <a:solidFill>
                  <a:schemeClr val="dk1"/>
                </a:solidFill>
              </a:rPr>
              <a:t> </a:t>
            </a:r>
            <a:r>
              <a:rPr lang="de-CH" dirty="0" err="1">
                <a:solidFill>
                  <a:schemeClr val="dk1"/>
                </a:solidFill>
              </a:rPr>
              <a:t>ovat</a:t>
            </a:r>
            <a:r>
              <a:rPr lang="de-CH" dirty="0">
                <a:solidFill>
                  <a:schemeClr val="dk1"/>
                </a:solidFill>
              </a:rPr>
              <a:t> </a:t>
            </a:r>
            <a:r>
              <a:rPr lang="de-CH" dirty="0" err="1">
                <a:solidFill>
                  <a:schemeClr val="dk1"/>
                </a:solidFill>
              </a:rPr>
              <a:t>luonteeltaan</a:t>
            </a:r>
            <a:r>
              <a:rPr lang="de-CH" dirty="0">
                <a:solidFill>
                  <a:schemeClr val="dk1"/>
                </a:solidFill>
              </a:rPr>
              <a:t> </a:t>
            </a:r>
            <a:r>
              <a:rPr lang="de-CH" dirty="0" err="1">
                <a:solidFill>
                  <a:schemeClr val="dk1"/>
                </a:solidFill>
              </a:rPr>
              <a:t>erilaisia</a:t>
            </a:r>
            <a:r>
              <a:rPr lang="de-CH" dirty="0">
                <a:solidFill>
                  <a:schemeClr val="dk1"/>
                </a:solidFill>
              </a:rPr>
              <a:t>. </a:t>
            </a:r>
            <a:r>
              <a:rPr lang="de-CH" dirty="0" err="1">
                <a:solidFill>
                  <a:schemeClr val="dk1"/>
                </a:solidFill>
              </a:rPr>
              <a:t>Ihmiset</a:t>
            </a:r>
            <a:r>
              <a:rPr lang="de-CH" dirty="0">
                <a:solidFill>
                  <a:schemeClr val="dk1"/>
                </a:solidFill>
              </a:rPr>
              <a:t> </a:t>
            </a:r>
            <a:r>
              <a:rPr lang="de-CH" dirty="0" err="1">
                <a:solidFill>
                  <a:schemeClr val="dk1"/>
                </a:solidFill>
              </a:rPr>
              <a:t>ostavat</a:t>
            </a:r>
            <a:r>
              <a:rPr lang="de-CH" dirty="0">
                <a:solidFill>
                  <a:schemeClr val="dk1"/>
                </a:solidFill>
              </a:rPr>
              <a:t> ja </a:t>
            </a:r>
            <a:r>
              <a:rPr lang="de-CH" dirty="0" err="1">
                <a:solidFill>
                  <a:schemeClr val="dk1"/>
                </a:solidFill>
              </a:rPr>
              <a:t>myyvät</a:t>
            </a:r>
            <a:r>
              <a:rPr lang="de-CH" dirty="0">
                <a:solidFill>
                  <a:schemeClr val="dk1"/>
                </a:solidFill>
              </a:rPr>
              <a:t> </a:t>
            </a:r>
            <a:r>
              <a:rPr lang="de-CH" dirty="0" err="1">
                <a:solidFill>
                  <a:schemeClr val="dk1"/>
                </a:solidFill>
              </a:rPr>
              <a:t>digitaalisten</a:t>
            </a:r>
            <a:r>
              <a:rPr lang="de-CH" dirty="0">
                <a:solidFill>
                  <a:schemeClr val="dk1"/>
                </a:solidFill>
              </a:rPr>
              <a:t> </a:t>
            </a:r>
            <a:r>
              <a:rPr lang="de-CH" dirty="0" err="1">
                <a:solidFill>
                  <a:schemeClr val="dk1"/>
                </a:solidFill>
              </a:rPr>
              <a:t>alustojen</a:t>
            </a:r>
            <a:r>
              <a:rPr lang="de-CH" dirty="0">
                <a:solidFill>
                  <a:schemeClr val="dk1"/>
                </a:solidFill>
              </a:rPr>
              <a:t> </a:t>
            </a:r>
            <a:r>
              <a:rPr lang="de-CH" dirty="0" err="1">
                <a:solidFill>
                  <a:schemeClr val="dk1"/>
                </a:solidFill>
              </a:rPr>
              <a:t>kautta</a:t>
            </a:r>
            <a:r>
              <a:rPr lang="de-CH" dirty="0">
                <a:solidFill>
                  <a:schemeClr val="dk1"/>
                </a:solidFill>
              </a:rPr>
              <a:t> </a:t>
            </a:r>
            <a:r>
              <a:rPr lang="de-CH" dirty="0" err="1">
                <a:solidFill>
                  <a:schemeClr val="dk1"/>
                </a:solidFill>
              </a:rPr>
              <a:t>yhä</a:t>
            </a:r>
            <a:r>
              <a:rPr lang="de-CH" dirty="0">
                <a:solidFill>
                  <a:schemeClr val="dk1"/>
                </a:solidFill>
              </a:rPr>
              <a:t> </a:t>
            </a:r>
            <a:r>
              <a:rPr lang="de-CH" dirty="0" err="1">
                <a:solidFill>
                  <a:schemeClr val="dk1"/>
                </a:solidFill>
              </a:rPr>
              <a:t>enemmän</a:t>
            </a:r>
            <a:r>
              <a:rPr lang="de-CH" dirty="0">
                <a:solidFill>
                  <a:schemeClr val="dk1"/>
                </a:solidFill>
              </a:rPr>
              <a:t> </a:t>
            </a:r>
            <a:r>
              <a:rPr lang="de-CH" dirty="0" err="1">
                <a:solidFill>
                  <a:schemeClr val="dk1"/>
                </a:solidFill>
              </a:rPr>
              <a:t>työsuoritteita</a:t>
            </a:r>
            <a:r>
              <a:rPr lang="de-CH" dirty="0">
                <a:solidFill>
                  <a:schemeClr val="dk1"/>
                </a:solidFill>
              </a:rPr>
              <a:t>. </a:t>
            </a:r>
            <a:r>
              <a:rPr lang="de-CH" dirty="0" err="1">
                <a:solidFill>
                  <a:schemeClr val="dk1"/>
                </a:solidFill>
              </a:rPr>
              <a:t>Alustatyö</a:t>
            </a:r>
            <a:r>
              <a:rPr lang="de-CH" dirty="0">
                <a:solidFill>
                  <a:schemeClr val="dk1"/>
                </a:solidFill>
              </a:rPr>
              <a:t> </a:t>
            </a:r>
            <a:r>
              <a:rPr lang="de-CH" dirty="0" err="1">
                <a:solidFill>
                  <a:schemeClr val="dk1"/>
                </a:solidFill>
              </a:rPr>
              <a:t>avaa</a:t>
            </a:r>
            <a:r>
              <a:rPr lang="de-CH" dirty="0">
                <a:solidFill>
                  <a:schemeClr val="dk1"/>
                </a:solidFill>
              </a:rPr>
              <a:t> </a:t>
            </a:r>
            <a:r>
              <a:rPr lang="de-CH" dirty="0" err="1">
                <a:solidFill>
                  <a:schemeClr val="dk1"/>
                </a:solidFill>
              </a:rPr>
              <a:t>osalle</a:t>
            </a:r>
            <a:r>
              <a:rPr lang="de-CH" dirty="0">
                <a:solidFill>
                  <a:schemeClr val="dk1"/>
                </a:solidFill>
              </a:rPr>
              <a:t> </a:t>
            </a:r>
            <a:r>
              <a:rPr lang="de-CH" dirty="0" err="1">
                <a:solidFill>
                  <a:schemeClr val="dk1"/>
                </a:solidFill>
              </a:rPr>
              <a:t>ihmisistä</a:t>
            </a:r>
            <a:r>
              <a:rPr lang="de-CH" dirty="0">
                <a:solidFill>
                  <a:schemeClr val="dk1"/>
                </a:solidFill>
              </a:rPr>
              <a:t> </a:t>
            </a:r>
            <a:r>
              <a:rPr lang="de-CH" dirty="0" err="1">
                <a:solidFill>
                  <a:schemeClr val="dk1"/>
                </a:solidFill>
              </a:rPr>
              <a:t>uusia</a:t>
            </a:r>
            <a:r>
              <a:rPr lang="de-CH" dirty="0">
                <a:solidFill>
                  <a:schemeClr val="dk1"/>
                </a:solidFill>
              </a:rPr>
              <a:t> </a:t>
            </a:r>
            <a:r>
              <a:rPr lang="de-CH" dirty="0" err="1">
                <a:solidFill>
                  <a:schemeClr val="dk1"/>
                </a:solidFill>
              </a:rPr>
              <a:t>ovia</a:t>
            </a:r>
            <a:r>
              <a:rPr lang="de-CH" dirty="0">
                <a:solidFill>
                  <a:schemeClr val="dk1"/>
                </a:solidFill>
              </a:rPr>
              <a:t> </a:t>
            </a:r>
            <a:r>
              <a:rPr lang="de-CH" dirty="0" err="1">
                <a:solidFill>
                  <a:schemeClr val="dk1"/>
                </a:solidFill>
              </a:rPr>
              <a:t>työmarkkinoille</a:t>
            </a:r>
            <a:r>
              <a:rPr lang="de-CH" dirty="0">
                <a:solidFill>
                  <a:schemeClr val="dk1"/>
                </a:solidFill>
              </a:rPr>
              <a:t>, </a:t>
            </a:r>
            <a:r>
              <a:rPr lang="de-CH" dirty="0" err="1">
                <a:solidFill>
                  <a:schemeClr val="dk1"/>
                </a:solidFill>
              </a:rPr>
              <a:t>kun</a:t>
            </a:r>
            <a:r>
              <a:rPr lang="de-CH" dirty="0">
                <a:solidFill>
                  <a:schemeClr val="dk1"/>
                </a:solidFill>
              </a:rPr>
              <a:t> </a:t>
            </a:r>
            <a:r>
              <a:rPr lang="de-CH" dirty="0" err="1">
                <a:solidFill>
                  <a:schemeClr val="dk1"/>
                </a:solidFill>
              </a:rPr>
              <a:t>tehtävät</a:t>
            </a:r>
            <a:r>
              <a:rPr lang="de-CH" dirty="0">
                <a:solidFill>
                  <a:schemeClr val="dk1"/>
                </a:solidFill>
              </a:rPr>
              <a:t> </a:t>
            </a:r>
            <a:r>
              <a:rPr lang="de-CH" dirty="0" err="1">
                <a:solidFill>
                  <a:schemeClr val="dk1"/>
                </a:solidFill>
              </a:rPr>
              <a:t>standardoituvat</a:t>
            </a:r>
            <a:r>
              <a:rPr lang="de-CH" dirty="0">
                <a:solidFill>
                  <a:schemeClr val="dk1"/>
                </a:solidFill>
              </a:rPr>
              <a:t> </a:t>
            </a:r>
            <a:r>
              <a:rPr lang="de-CH" dirty="0" err="1">
                <a:solidFill>
                  <a:schemeClr val="dk1"/>
                </a:solidFill>
              </a:rPr>
              <a:t>eivätkä</a:t>
            </a:r>
            <a:r>
              <a:rPr lang="de-CH" dirty="0">
                <a:solidFill>
                  <a:schemeClr val="dk1"/>
                </a:solidFill>
              </a:rPr>
              <a:t> ne </a:t>
            </a:r>
            <a:r>
              <a:rPr lang="de-CH" dirty="0" err="1">
                <a:solidFill>
                  <a:schemeClr val="dk1"/>
                </a:solidFill>
              </a:rPr>
              <a:t>välttämättä</a:t>
            </a:r>
            <a:r>
              <a:rPr lang="de-CH" dirty="0">
                <a:solidFill>
                  <a:schemeClr val="dk1"/>
                </a:solidFill>
              </a:rPr>
              <a:t> </a:t>
            </a:r>
            <a:r>
              <a:rPr lang="de-CH" dirty="0" err="1">
                <a:solidFill>
                  <a:schemeClr val="dk1"/>
                </a:solidFill>
              </a:rPr>
              <a:t>vaadi</a:t>
            </a:r>
            <a:r>
              <a:rPr lang="de-CH" dirty="0">
                <a:solidFill>
                  <a:schemeClr val="dk1"/>
                </a:solidFill>
              </a:rPr>
              <a:t> </a:t>
            </a:r>
            <a:r>
              <a:rPr lang="de-CH" dirty="0" err="1">
                <a:solidFill>
                  <a:schemeClr val="dk1"/>
                </a:solidFill>
              </a:rPr>
              <a:t>aiempaa</a:t>
            </a:r>
            <a:r>
              <a:rPr lang="de-CH" dirty="0">
                <a:solidFill>
                  <a:schemeClr val="dk1"/>
                </a:solidFill>
              </a:rPr>
              <a:t> </a:t>
            </a:r>
            <a:r>
              <a:rPr lang="de-CH" dirty="0" err="1">
                <a:solidFill>
                  <a:schemeClr val="dk1"/>
                </a:solidFill>
              </a:rPr>
              <a:t>laajaa</a:t>
            </a:r>
            <a:r>
              <a:rPr lang="de-CH" dirty="0">
                <a:solidFill>
                  <a:schemeClr val="dk1"/>
                </a:solidFill>
              </a:rPr>
              <a:t> </a:t>
            </a:r>
            <a:r>
              <a:rPr lang="de-CH" dirty="0" err="1">
                <a:solidFill>
                  <a:schemeClr val="dk1"/>
                </a:solidFill>
              </a:rPr>
              <a:t>koulutusta</a:t>
            </a:r>
            <a:r>
              <a:rPr lang="de-CH" dirty="0">
                <a:solidFill>
                  <a:schemeClr val="dk1"/>
                </a:solidFill>
              </a:rPr>
              <a:t>. </a:t>
            </a:r>
            <a:r>
              <a:rPr lang="de-CH" dirty="0" err="1">
                <a:solidFill>
                  <a:schemeClr val="dk1"/>
                </a:solidFill>
              </a:rPr>
              <a:t>Vastaavasti</a:t>
            </a:r>
            <a:r>
              <a:rPr lang="de-CH" dirty="0">
                <a:solidFill>
                  <a:schemeClr val="dk1"/>
                </a:solidFill>
              </a:rPr>
              <a:t> </a:t>
            </a:r>
            <a:r>
              <a:rPr lang="de-CH" dirty="0" err="1">
                <a:solidFill>
                  <a:schemeClr val="dk1"/>
                </a:solidFill>
              </a:rPr>
              <a:t>pitkät</a:t>
            </a:r>
            <a:r>
              <a:rPr lang="de-CH" dirty="0">
                <a:solidFill>
                  <a:schemeClr val="dk1"/>
                </a:solidFill>
              </a:rPr>
              <a:t> </a:t>
            </a:r>
            <a:r>
              <a:rPr lang="de-CH" dirty="0" err="1">
                <a:solidFill>
                  <a:schemeClr val="dk1"/>
                </a:solidFill>
              </a:rPr>
              <a:t>työsuhteet</a:t>
            </a:r>
            <a:r>
              <a:rPr lang="de-CH" dirty="0">
                <a:solidFill>
                  <a:schemeClr val="dk1"/>
                </a:solidFill>
              </a:rPr>
              <a:t> </a:t>
            </a:r>
            <a:r>
              <a:rPr lang="de-CH" dirty="0" err="1">
                <a:solidFill>
                  <a:schemeClr val="dk1"/>
                </a:solidFill>
              </a:rPr>
              <a:t>vähenevät</a:t>
            </a:r>
            <a:r>
              <a:rPr lang="de-CH" dirty="0">
                <a:solidFill>
                  <a:schemeClr val="dk1"/>
                </a:solidFill>
              </a:rPr>
              <a:t> ja </a:t>
            </a:r>
            <a:r>
              <a:rPr lang="de-CH" dirty="0" err="1">
                <a:solidFill>
                  <a:schemeClr val="dk1"/>
                </a:solidFill>
              </a:rPr>
              <a:t>osa</a:t>
            </a:r>
            <a:r>
              <a:rPr lang="de-CH" dirty="0">
                <a:solidFill>
                  <a:schemeClr val="dk1"/>
                </a:solidFill>
              </a:rPr>
              <a:t> </a:t>
            </a:r>
            <a:r>
              <a:rPr lang="de-CH" dirty="0" err="1">
                <a:solidFill>
                  <a:schemeClr val="dk1"/>
                </a:solidFill>
              </a:rPr>
              <a:t>tehtävistä</a:t>
            </a:r>
            <a:r>
              <a:rPr lang="de-CH" dirty="0">
                <a:solidFill>
                  <a:schemeClr val="dk1"/>
                </a:solidFill>
              </a:rPr>
              <a:t> </a:t>
            </a:r>
            <a:r>
              <a:rPr lang="de-CH" dirty="0" err="1">
                <a:solidFill>
                  <a:schemeClr val="dk1"/>
                </a:solidFill>
              </a:rPr>
              <a:t>katoaa</a:t>
            </a:r>
            <a:r>
              <a:rPr lang="de-CH" dirty="0">
                <a:solidFill>
                  <a:schemeClr val="dk1"/>
                </a:solidFill>
              </a:rPr>
              <a:t> </a:t>
            </a:r>
            <a:r>
              <a:rPr lang="de-CH" dirty="0" err="1">
                <a:solidFill>
                  <a:schemeClr val="dk1"/>
                </a:solidFill>
              </a:rPr>
              <a:t>Suomesta</a:t>
            </a:r>
            <a:r>
              <a:rPr lang="de-CH" dirty="0">
                <a:solidFill>
                  <a:schemeClr val="dk1"/>
                </a:solidFill>
              </a:rPr>
              <a:t> </a:t>
            </a:r>
            <a:r>
              <a:rPr lang="de-CH" dirty="0" err="1">
                <a:solidFill>
                  <a:schemeClr val="dk1"/>
                </a:solidFill>
              </a:rPr>
              <a:t>kokonaan</a:t>
            </a:r>
            <a:r>
              <a:rPr lang="de-CH" dirty="0">
                <a:solidFill>
                  <a:schemeClr val="dk1"/>
                </a:solidFill>
              </a:rPr>
              <a:t> </a:t>
            </a:r>
            <a:r>
              <a:rPr lang="de-CH" dirty="0" err="1">
                <a:solidFill>
                  <a:schemeClr val="dk1"/>
                </a:solidFill>
              </a:rPr>
              <a:t>muualla</a:t>
            </a:r>
            <a:r>
              <a:rPr lang="de-CH" dirty="0">
                <a:solidFill>
                  <a:schemeClr val="dk1"/>
                </a:solidFill>
              </a:rPr>
              <a:t> </a:t>
            </a:r>
            <a:r>
              <a:rPr lang="de-CH" dirty="0" err="1">
                <a:solidFill>
                  <a:schemeClr val="dk1"/>
                </a:solidFill>
              </a:rPr>
              <a:t>maailmassa</a:t>
            </a:r>
            <a:r>
              <a:rPr lang="de-CH" dirty="0">
                <a:solidFill>
                  <a:schemeClr val="dk1"/>
                </a:solidFill>
              </a:rPr>
              <a:t> </a:t>
            </a:r>
            <a:r>
              <a:rPr lang="de-CH" dirty="0" err="1">
                <a:solidFill>
                  <a:schemeClr val="dk1"/>
                </a:solidFill>
              </a:rPr>
              <a:t>asuvien</a:t>
            </a:r>
            <a:r>
              <a:rPr lang="de-CH" dirty="0">
                <a:solidFill>
                  <a:schemeClr val="dk1"/>
                </a:solidFill>
              </a:rPr>
              <a:t> </a:t>
            </a:r>
            <a:r>
              <a:rPr lang="de-CH" dirty="0" err="1">
                <a:solidFill>
                  <a:schemeClr val="dk1"/>
                </a:solidFill>
              </a:rPr>
              <a:t>alustaduunarien</a:t>
            </a:r>
            <a:r>
              <a:rPr lang="de-CH" dirty="0">
                <a:solidFill>
                  <a:schemeClr val="dk1"/>
                </a:solidFill>
              </a:rPr>
              <a:t> </a:t>
            </a:r>
            <a:r>
              <a:rPr lang="de-CH" dirty="0" err="1">
                <a:solidFill>
                  <a:schemeClr val="dk1"/>
                </a:solidFill>
              </a:rPr>
              <a:t>tehtäväksi</a:t>
            </a:r>
            <a:r>
              <a:rPr lang="de-CH" dirty="0">
                <a:solidFill>
                  <a:schemeClr val="dk1"/>
                </a:solidFill>
              </a:rPr>
              <a:t>. </a:t>
            </a:r>
            <a:r>
              <a:rPr lang="de-CH" dirty="0" err="1">
                <a:solidFill>
                  <a:schemeClr val="dk1"/>
                </a:solidFill>
              </a:rPr>
              <a:t>Suomessa</a:t>
            </a:r>
            <a:r>
              <a:rPr lang="de-CH" dirty="0">
                <a:solidFill>
                  <a:schemeClr val="dk1"/>
                </a:solidFill>
              </a:rPr>
              <a:t> </a:t>
            </a:r>
            <a:r>
              <a:rPr lang="de-CH" dirty="0" err="1">
                <a:solidFill>
                  <a:schemeClr val="dk1"/>
                </a:solidFill>
              </a:rPr>
              <a:t>keskituloisten</a:t>
            </a:r>
            <a:r>
              <a:rPr lang="de-CH" dirty="0">
                <a:solidFill>
                  <a:schemeClr val="dk1"/>
                </a:solidFill>
              </a:rPr>
              <a:t> </a:t>
            </a:r>
            <a:r>
              <a:rPr lang="de-CH" dirty="0" err="1">
                <a:solidFill>
                  <a:schemeClr val="dk1"/>
                </a:solidFill>
              </a:rPr>
              <a:t>ihmisten</a:t>
            </a:r>
            <a:r>
              <a:rPr lang="de-CH" dirty="0">
                <a:solidFill>
                  <a:schemeClr val="dk1"/>
                </a:solidFill>
              </a:rPr>
              <a:t> </a:t>
            </a:r>
            <a:r>
              <a:rPr lang="de-CH" dirty="0" err="1">
                <a:solidFill>
                  <a:schemeClr val="dk1"/>
                </a:solidFill>
              </a:rPr>
              <a:t>määrä</a:t>
            </a:r>
            <a:r>
              <a:rPr lang="de-CH" dirty="0">
                <a:solidFill>
                  <a:schemeClr val="dk1"/>
                </a:solidFill>
              </a:rPr>
              <a:t> on </a:t>
            </a:r>
            <a:r>
              <a:rPr lang="de-CH" dirty="0" err="1">
                <a:solidFill>
                  <a:schemeClr val="dk1"/>
                </a:solidFill>
              </a:rPr>
              <a:t>vähentynyt</a:t>
            </a:r>
            <a:r>
              <a:rPr lang="de-CH" dirty="0">
                <a:solidFill>
                  <a:schemeClr val="dk1"/>
                </a:solidFill>
              </a:rPr>
              <a:t> </a:t>
            </a:r>
            <a:r>
              <a:rPr lang="de-CH" dirty="0" err="1">
                <a:solidFill>
                  <a:schemeClr val="dk1"/>
                </a:solidFill>
              </a:rPr>
              <a:t>huomattavasti</a:t>
            </a:r>
            <a:r>
              <a:rPr lang="de-CH" dirty="0">
                <a:solidFill>
                  <a:schemeClr val="dk1"/>
                </a:solidFill>
              </a:rPr>
              <a:t> ja </a:t>
            </a:r>
            <a:r>
              <a:rPr lang="de-CH" dirty="0" err="1">
                <a:solidFill>
                  <a:schemeClr val="dk1"/>
                </a:solidFill>
              </a:rPr>
              <a:t>erityisesti</a:t>
            </a:r>
            <a:r>
              <a:rPr lang="de-CH" dirty="0">
                <a:solidFill>
                  <a:schemeClr val="dk1"/>
                </a:solidFill>
              </a:rPr>
              <a:t> </a:t>
            </a:r>
            <a:r>
              <a:rPr lang="de-CH" dirty="0" err="1">
                <a:solidFill>
                  <a:schemeClr val="dk1"/>
                </a:solidFill>
              </a:rPr>
              <a:t>matalapalkkaisten</a:t>
            </a:r>
            <a:r>
              <a:rPr lang="de-CH" dirty="0">
                <a:solidFill>
                  <a:schemeClr val="dk1"/>
                </a:solidFill>
              </a:rPr>
              <a:t> </a:t>
            </a:r>
            <a:r>
              <a:rPr lang="de-CH" dirty="0" err="1">
                <a:solidFill>
                  <a:schemeClr val="dk1"/>
                </a:solidFill>
              </a:rPr>
              <a:t>töiden</a:t>
            </a:r>
            <a:r>
              <a:rPr lang="de-CH" dirty="0">
                <a:solidFill>
                  <a:schemeClr val="dk1"/>
                </a:solidFill>
              </a:rPr>
              <a:t> </a:t>
            </a:r>
            <a:r>
              <a:rPr lang="de-CH" dirty="0" err="1">
                <a:solidFill>
                  <a:schemeClr val="dk1"/>
                </a:solidFill>
              </a:rPr>
              <a:t>määrä</a:t>
            </a:r>
            <a:r>
              <a:rPr lang="de-CH" dirty="0">
                <a:solidFill>
                  <a:schemeClr val="dk1"/>
                </a:solidFill>
              </a:rPr>
              <a:t> on </a:t>
            </a:r>
            <a:r>
              <a:rPr lang="de-CH" dirty="0" err="1">
                <a:solidFill>
                  <a:schemeClr val="dk1"/>
                </a:solidFill>
              </a:rPr>
              <a:t>kasvanut</a:t>
            </a:r>
            <a:r>
              <a:rPr lang="de-CH" dirty="0">
                <a:solidFill>
                  <a:schemeClr val="dk1"/>
                </a:solidFill>
              </a:rPr>
              <a:t>. </a:t>
            </a:r>
            <a:r>
              <a:rPr lang="de-CH" dirty="0" err="1">
                <a:solidFill>
                  <a:schemeClr val="dk1"/>
                </a:solidFill>
              </a:rPr>
              <a:t>Korkeimmin</a:t>
            </a:r>
            <a:r>
              <a:rPr lang="de-CH" dirty="0">
                <a:solidFill>
                  <a:schemeClr val="dk1"/>
                </a:solidFill>
              </a:rPr>
              <a:t> </a:t>
            </a:r>
            <a:r>
              <a:rPr lang="de-CH" dirty="0" err="1">
                <a:solidFill>
                  <a:schemeClr val="dk1"/>
                </a:solidFill>
              </a:rPr>
              <a:t>koulutettu</a:t>
            </a:r>
            <a:r>
              <a:rPr lang="de-CH" dirty="0">
                <a:solidFill>
                  <a:schemeClr val="dk1"/>
                </a:solidFill>
              </a:rPr>
              <a:t> </a:t>
            </a:r>
            <a:r>
              <a:rPr lang="de-CH" dirty="0" err="1">
                <a:solidFill>
                  <a:schemeClr val="dk1"/>
                </a:solidFill>
              </a:rPr>
              <a:t>viisi</a:t>
            </a:r>
            <a:r>
              <a:rPr lang="de-CH" dirty="0">
                <a:solidFill>
                  <a:schemeClr val="dk1"/>
                </a:solidFill>
              </a:rPr>
              <a:t> </a:t>
            </a:r>
            <a:r>
              <a:rPr lang="de-CH" dirty="0" err="1">
                <a:solidFill>
                  <a:schemeClr val="dk1"/>
                </a:solidFill>
              </a:rPr>
              <a:t>prosenttia</a:t>
            </a:r>
            <a:r>
              <a:rPr lang="de-CH" dirty="0">
                <a:solidFill>
                  <a:schemeClr val="dk1"/>
                </a:solidFill>
              </a:rPr>
              <a:t> </a:t>
            </a:r>
            <a:r>
              <a:rPr lang="de-CH" dirty="0" err="1">
                <a:solidFill>
                  <a:schemeClr val="dk1"/>
                </a:solidFill>
              </a:rPr>
              <a:t>väestöstä</a:t>
            </a:r>
            <a:r>
              <a:rPr lang="de-CH" dirty="0">
                <a:solidFill>
                  <a:schemeClr val="dk1"/>
                </a:solidFill>
              </a:rPr>
              <a:t>, </a:t>
            </a:r>
            <a:r>
              <a:rPr lang="de-CH" dirty="0" err="1">
                <a:solidFill>
                  <a:schemeClr val="dk1"/>
                </a:solidFill>
              </a:rPr>
              <a:t>eli</a:t>
            </a:r>
            <a:r>
              <a:rPr lang="de-CH" dirty="0">
                <a:solidFill>
                  <a:schemeClr val="dk1"/>
                </a:solidFill>
              </a:rPr>
              <a:t> </a:t>
            </a:r>
            <a:r>
              <a:rPr lang="de-CH" dirty="0" err="1">
                <a:solidFill>
                  <a:schemeClr val="dk1"/>
                </a:solidFill>
              </a:rPr>
              <a:t>niin</a:t>
            </a:r>
            <a:r>
              <a:rPr lang="de-CH" dirty="0">
                <a:solidFill>
                  <a:schemeClr val="dk1"/>
                </a:solidFill>
              </a:rPr>
              <a:t> </a:t>
            </a:r>
            <a:r>
              <a:rPr lang="de-CH" dirty="0" err="1">
                <a:solidFill>
                  <a:schemeClr val="dk1"/>
                </a:solidFill>
              </a:rPr>
              <a:t>kutsutut</a:t>
            </a:r>
            <a:r>
              <a:rPr lang="de-CH" dirty="0">
                <a:solidFill>
                  <a:schemeClr val="dk1"/>
                </a:solidFill>
              </a:rPr>
              <a:t> </a:t>
            </a:r>
            <a:r>
              <a:rPr lang="de-CH" dirty="0" err="1">
                <a:solidFill>
                  <a:schemeClr val="dk1"/>
                </a:solidFill>
              </a:rPr>
              <a:t>huipputuottavat</a:t>
            </a:r>
            <a:r>
              <a:rPr lang="de-CH" dirty="0">
                <a:solidFill>
                  <a:schemeClr val="dk1"/>
                </a:solidFill>
              </a:rPr>
              <a:t> </a:t>
            </a:r>
            <a:r>
              <a:rPr lang="de-CH" dirty="0" err="1">
                <a:solidFill>
                  <a:schemeClr val="dk1"/>
                </a:solidFill>
              </a:rPr>
              <a:t>yksilöt</a:t>
            </a:r>
            <a:r>
              <a:rPr lang="de-CH" dirty="0">
                <a:solidFill>
                  <a:schemeClr val="dk1"/>
                </a:solidFill>
              </a:rPr>
              <a:t>, </a:t>
            </a:r>
            <a:r>
              <a:rPr lang="de-CH" dirty="0" err="1">
                <a:solidFill>
                  <a:schemeClr val="dk1"/>
                </a:solidFill>
              </a:rPr>
              <a:t>tuottavat</a:t>
            </a:r>
            <a:r>
              <a:rPr lang="de-CH" dirty="0">
                <a:solidFill>
                  <a:schemeClr val="dk1"/>
                </a:solidFill>
              </a:rPr>
              <a:t> 60 </a:t>
            </a:r>
            <a:r>
              <a:rPr lang="de-CH" dirty="0" err="1">
                <a:solidFill>
                  <a:schemeClr val="dk1"/>
                </a:solidFill>
              </a:rPr>
              <a:t>prosenttia</a:t>
            </a:r>
            <a:r>
              <a:rPr lang="de-CH" dirty="0">
                <a:solidFill>
                  <a:schemeClr val="dk1"/>
                </a:solidFill>
              </a:rPr>
              <a:t> </a:t>
            </a:r>
            <a:r>
              <a:rPr lang="de-CH" dirty="0" err="1">
                <a:solidFill>
                  <a:schemeClr val="dk1"/>
                </a:solidFill>
              </a:rPr>
              <a:t>koko</a:t>
            </a:r>
            <a:r>
              <a:rPr lang="de-CH" dirty="0">
                <a:solidFill>
                  <a:schemeClr val="dk1"/>
                </a:solidFill>
              </a:rPr>
              <a:t> </a:t>
            </a:r>
            <a:r>
              <a:rPr lang="de-CH" dirty="0" err="1">
                <a:solidFill>
                  <a:schemeClr val="dk1"/>
                </a:solidFill>
              </a:rPr>
              <a:t>kansakunnan</a:t>
            </a:r>
            <a:r>
              <a:rPr lang="de-CH" dirty="0">
                <a:solidFill>
                  <a:schemeClr val="dk1"/>
                </a:solidFill>
              </a:rPr>
              <a:t> </a:t>
            </a:r>
            <a:r>
              <a:rPr lang="de-CH" dirty="0" err="1">
                <a:solidFill>
                  <a:schemeClr val="dk1"/>
                </a:solidFill>
              </a:rPr>
              <a:t>arvonlisästä</a:t>
            </a:r>
            <a:r>
              <a:rPr lang="de-CH" dirty="0">
                <a:solidFill>
                  <a:schemeClr val="dk1"/>
                </a:solidFill>
              </a:rPr>
              <a:t>. Suomi on </a:t>
            </a:r>
            <a:r>
              <a:rPr lang="de-CH" dirty="0" err="1">
                <a:solidFill>
                  <a:schemeClr val="dk1"/>
                </a:solidFill>
              </a:rPr>
              <a:t>vahvoilla</a:t>
            </a:r>
            <a:r>
              <a:rPr lang="de-CH" dirty="0">
                <a:solidFill>
                  <a:schemeClr val="dk1"/>
                </a:solidFill>
              </a:rPr>
              <a:t> </a:t>
            </a:r>
            <a:r>
              <a:rPr lang="de-CH" dirty="0" err="1">
                <a:solidFill>
                  <a:schemeClr val="dk1"/>
                </a:solidFill>
              </a:rPr>
              <a:t>myös</a:t>
            </a:r>
            <a:r>
              <a:rPr lang="de-CH" dirty="0">
                <a:solidFill>
                  <a:schemeClr val="dk1"/>
                </a:solidFill>
              </a:rPr>
              <a:t> </a:t>
            </a:r>
            <a:r>
              <a:rPr lang="de-CH" dirty="0" err="1">
                <a:solidFill>
                  <a:schemeClr val="dk1"/>
                </a:solidFill>
              </a:rPr>
              <a:t>kansainvälisten</a:t>
            </a:r>
            <a:r>
              <a:rPr lang="de-CH" dirty="0">
                <a:solidFill>
                  <a:schemeClr val="dk1"/>
                </a:solidFill>
              </a:rPr>
              <a:t> </a:t>
            </a:r>
            <a:r>
              <a:rPr lang="de-CH" dirty="0" err="1">
                <a:solidFill>
                  <a:schemeClr val="dk1"/>
                </a:solidFill>
              </a:rPr>
              <a:t>osaajien</a:t>
            </a:r>
            <a:r>
              <a:rPr lang="de-CH" dirty="0">
                <a:solidFill>
                  <a:schemeClr val="dk1"/>
                </a:solidFill>
              </a:rPr>
              <a:t> </a:t>
            </a:r>
            <a:r>
              <a:rPr lang="de-CH" dirty="0" err="1">
                <a:solidFill>
                  <a:schemeClr val="dk1"/>
                </a:solidFill>
              </a:rPr>
              <a:t>houkuttelemisessa</a:t>
            </a:r>
            <a:r>
              <a:rPr lang="de-CH" dirty="0">
                <a:solidFill>
                  <a:schemeClr val="dk1"/>
                </a:solidFill>
              </a:rPr>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CH" dirty="0" err="1"/>
              <a:t>Globaalien</a:t>
            </a:r>
            <a:r>
              <a:rPr lang="de-CH" dirty="0"/>
              <a:t> </a:t>
            </a:r>
            <a:r>
              <a:rPr lang="de-CH" dirty="0" err="1"/>
              <a:t>alustojen</a:t>
            </a:r>
            <a:r>
              <a:rPr lang="de-CH" dirty="0"/>
              <a:t> </a:t>
            </a:r>
            <a:r>
              <a:rPr lang="de-CH" dirty="0" err="1"/>
              <a:t>varjoon</a:t>
            </a:r>
            <a:r>
              <a:rPr lang="de-CH" dirty="0"/>
              <a:t> on </a:t>
            </a:r>
            <a:r>
              <a:rPr lang="de-CH" dirty="0" err="1"/>
              <a:t>syntynyt</a:t>
            </a:r>
            <a:r>
              <a:rPr lang="de-CH" dirty="0"/>
              <a:t> </a:t>
            </a:r>
            <a:r>
              <a:rPr lang="de-CH" dirty="0" err="1"/>
              <a:t>uudenlainen</a:t>
            </a:r>
            <a:r>
              <a:rPr lang="de-CH" dirty="0"/>
              <a:t>, </a:t>
            </a:r>
            <a:r>
              <a:rPr lang="de-CH" dirty="0" err="1"/>
              <a:t>teknologiaa</a:t>
            </a:r>
            <a:r>
              <a:rPr lang="de-CH" dirty="0"/>
              <a:t> ja </a:t>
            </a:r>
            <a:r>
              <a:rPr lang="de-CH" dirty="0" err="1"/>
              <a:t>kryptovaluuttoja</a:t>
            </a:r>
            <a:r>
              <a:rPr lang="de-CH" dirty="0"/>
              <a:t> </a:t>
            </a:r>
            <a:r>
              <a:rPr lang="de-CH" dirty="0" err="1"/>
              <a:t>hyödyntävä</a:t>
            </a:r>
            <a:r>
              <a:rPr lang="de-CH" dirty="0"/>
              <a:t> </a:t>
            </a:r>
            <a:r>
              <a:rPr lang="de-CH" dirty="0" err="1"/>
              <a:t>vertaistalous</a:t>
            </a:r>
            <a:r>
              <a:rPr lang="de-CH" dirty="0"/>
              <a:t>. </a:t>
            </a:r>
            <a:r>
              <a:rPr lang="de-CH" dirty="0" err="1">
                <a:solidFill>
                  <a:schemeClr val="dk1"/>
                </a:solidFill>
              </a:rPr>
              <a:t>Globaalit</a:t>
            </a:r>
            <a:r>
              <a:rPr lang="de-CH" dirty="0">
                <a:solidFill>
                  <a:schemeClr val="dk1"/>
                </a:solidFill>
              </a:rPr>
              <a:t> </a:t>
            </a:r>
            <a:r>
              <a:rPr lang="de-CH" dirty="0" err="1">
                <a:solidFill>
                  <a:schemeClr val="dk1"/>
                </a:solidFill>
              </a:rPr>
              <a:t>alustat</a:t>
            </a:r>
            <a:r>
              <a:rPr lang="de-CH" dirty="0">
                <a:solidFill>
                  <a:schemeClr val="dk1"/>
                </a:solidFill>
              </a:rPr>
              <a:t> </a:t>
            </a:r>
            <a:r>
              <a:rPr lang="de-CH" dirty="0" err="1">
                <a:solidFill>
                  <a:schemeClr val="dk1"/>
                </a:solidFill>
              </a:rPr>
              <a:t>mahdollistavat</a:t>
            </a:r>
            <a:r>
              <a:rPr lang="de-CH" dirty="0">
                <a:solidFill>
                  <a:schemeClr val="dk1"/>
                </a:solidFill>
              </a:rPr>
              <a:t> </a:t>
            </a:r>
            <a:r>
              <a:rPr lang="de-CH" dirty="0" err="1">
                <a:solidFill>
                  <a:schemeClr val="dk1"/>
                </a:solidFill>
              </a:rPr>
              <a:t>uudenlaisia</a:t>
            </a:r>
            <a:r>
              <a:rPr lang="de-CH" dirty="0">
                <a:solidFill>
                  <a:schemeClr val="dk1"/>
                </a:solidFill>
              </a:rPr>
              <a:t> </a:t>
            </a:r>
            <a:r>
              <a:rPr lang="de-CH" dirty="0" err="1">
                <a:solidFill>
                  <a:schemeClr val="dk1"/>
                </a:solidFill>
              </a:rPr>
              <a:t>yhteistyön</a:t>
            </a:r>
            <a:r>
              <a:rPr lang="de-CH" dirty="0">
                <a:solidFill>
                  <a:schemeClr val="dk1"/>
                </a:solidFill>
              </a:rPr>
              <a:t> </a:t>
            </a:r>
            <a:r>
              <a:rPr lang="de-CH" dirty="0" err="1">
                <a:solidFill>
                  <a:schemeClr val="dk1"/>
                </a:solidFill>
              </a:rPr>
              <a:t>muotoja</a:t>
            </a:r>
            <a:r>
              <a:rPr lang="de-CH" dirty="0">
                <a:solidFill>
                  <a:schemeClr val="dk1"/>
                </a:solidFill>
              </a:rPr>
              <a:t> ja </a:t>
            </a:r>
            <a:r>
              <a:rPr lang="de-CH" dirty="0" err="1">
                <a:solidFill>
                  <a:schemeClr val="dk1"/>
                </a:solidFill>
              </a:rPr>
              <a:t>avaavat</a:t>
            </a:r>
            <a:r>
              <a:rPr lang="de-CH" dirty="0">
                <a:solidFill>
                  <a:schemeClr val="dk1"/>
                </a:solidFill>
              </a:rPr>
              <a:t> </a:t>
            </a:r>
            <a:r>
              <a:rPr lang="de-CH" dirty="0" err="1">
                <a:solidFill>
                  <a:schemeClr val="dk1"/>
                </a:solidFill>
              </a:rPr>
              <a:t>ihmisten</a:t>
            </a:r>
            <a:r>
              <a:rPr lang="de-CH" dirty="0">
                <a:solidFill>
                  <a:schemeClr val="dk1"/>
                </a:solidFill>
              </a:rPr>
              <a:t> </a:t>
            </a:r>
            <a:r>
              <a:rPr lang="de-CH" dirty="0" err="1">
                <a:solidFill>
                  <a:schemeClr val="dk1"/>
                </a:solidFill>
              </a:rPr>
              <a:t>käyttöön</a:t>
            </a:r>
            <a:r>
              <a:rPr lang="de-CH" dirty="0">
                <a:solidFill>
                  <a:schemeClr val="dk1"/>
                </a:solidFill>
              </a:rPr>
              <a:t> </a:t>
            </a:r>
            <a:r>
              <a:rPr lang="de-CH" dirty="0" err="1">
                <a:solidFill>
                  <a:schemeClr val="dk1"/>
                </a:solidFill>
              </a:rPr>
              <a:t>monenlaisia</a:t>
            </a:r>
            <a:r>
              <a:rPr lang="de-CH" dirty="0">
                <a:solidFill>
                  <a:schemeClr val="dk1"/>
                </a:solidFill>
              </a:rPr>
              <a:t> </a:t>
            </a:r>
            <a:r>
              <a:rPr lang="de-CH" dirty="0" err="1">
                <a:solidFill>
                  <a:schemeClr val="dk1"/>
                </a:solidFill>
              </a:rPr>
              <a:t>uusia</a:t>
            </a:r>
            <a:r>
              <a:rPr lang="de-CH" dirty="0">
                <a:solidFill>
                  <a:schemeClr val="dk1"/>
                </a:solidFill>
              </a:rPr>
              <a:t> </a:t>
            </a:r>
            <a:r>
              <a:rPr lang="de-CH" dirty="0" err="1">
                <a:solidFill>
                  <a:schemeClr val="dk1"/>
                </a:solidFill>
              </a:rPr>
              <a:t>resursseja</a:t>
            </a:r>
            <a:r>
              <a:rPr lang="de-CH" dirty="0">
                <a:solidFill>
                  <a:schemeClr val="dk1"/>
                </a:solidFill>
              </a:rPr>
              <a:t>, </a:t>
            </a:r>
            <a:r>
              <a:rPr lang="de-CH" dirty="0" err="1">
                <a:solidFill>
                  <a:schemeClr val="dk1"/>
                </a:solidFill>
              </a:rPr>
              <a:t>jotka</a:t>
            </a:r>
            <a:r>
              <a:rPr lang="de-CH" dirty="0">
                <a:solidFill>
                  <a:schemeClr val="dk1"/>
                </a:solidFill>
              </a:rPr>
              <a:t> </a:t>
            </a:r>
            <a:r>
              <a:rPr lang="de-CH" dirty="0" err="1">
                <a:solidFill>
                  <a:schemeClr val="dk1"/>
                </a:solidFill>
              </a:rPr>
              <a:t>liikkuvat</a:t>
            </a:r>
            <a:r>
              <a:rPr lang="de-CH" dirty="0">
                <a:solidFill>
                  <a:schemeClr val="dk1"/>
                </a:solidFill>
              </a:rPr>
              <a:t> </a:t>
            </a:r>
            <a:r>
              <a:rPr lang="de-CH" dirty="0" err="1">
                <a:solidFill>
                  <a:schemeClr val="dk1"/>
                </a:solidFill>
              </a:rPr>
              <a:t>usein</a:t>
            </a:r>
            <a:r>
              <a:rPr lang="de-CH" dirty="0">
                <a:solidFill>
                  <a:schemeClr val="dk1"/>
                </a:solidFill>
              </a:rPr>
              <a:t> </a:t>
            </a:r>
            <a:r>
              <a:rPr lang="de-CH" dirty="0" err="1">
                <a:solidFill>
                  <a:schemeClr val="dk1"/>
                </a:solidFill>
              </a:rPr>
              <a:t>käytännössä</a:t>
            </a:r>
            <a:r>
              <a:rPr lang="de-CH" dirty="0">
                <a:solidFill>
                  <a:schemeClr val="dk1"/>
                </a:solidFill>
              </a:rPr>
              <a:t> </a:t>
            </a:r>
            <a:r>
              <a:rPr lang="de-CH" dirty="0" err="1">
                <a:solidFill>
                  <a:schemeClr val="dk1"/>
                </a:solidFill>
              </a:rPr>
              <a:t>virallisen</a:t>
            </a:r>
            <a:r>
              <a:rPr lang="de-CH" dirty="0">
                <a:solidFill>
                  <a:schemeClr val="dk1"/>
                </a:solidFill>
              </a:rPr>
              <a:t> </a:t>
            </a:r>
            <a:r>
              <a:rPr lang="de-CH" dirty="0" err="1">
                <a:solidFill>
                  <a:schemeClr val="dk1"/>
                </a:solidFill>
              </a:rPr>
              <a:t>rahatalouden</a:t>
            </a:r>
            <a:r>
              <a:rPr lang="de-CH" dirty="0">
                <a:solidFill>
                  <a:schemeClr val="dk1"/>
                </a:solidFill>
              </a:rPr>
              <a:t> </a:t>
            </a:r>
            <a:r>
              <a:rPr lang="de-CH" dirty="0" err="1">
                <a:solidFill>
                  <a:schemeClr val="dk1"/>
                </a:solidFill>
              </a:rPr>
              <a:t>ulkopuolella</a:t>
            </a:r>
            <a:r>
              <a:rPr lang="de-CH" dirty="0">
                <a:solidFill>
                  <a:schemeClr val="dk1"/>
                </a:solidFill>
              </a:rPr>
              <a:t>. </a:t>
            </a:r>
            <a:r>
              <a:rPr lang="de-CH" dirty="0" err="1">
                <a:solidFill>
                  <a:schemeClr val="dk1"/>
                </a:solidFill>
              </a:rPr>
              <a:t>Ihmistyötä</a:t>
            </a:r>
            <a:r>
              <a:rPr lang="de-CH" dirty="0">
                <a:solidFill>
                  <a:schemeClr val="dk1"/>
                </a:solidFill>
              </a:rPr>
              <a:t>, </a:t>
            </a:r>
            <a:r>
              <a:rPr lang="de-CH" dirty="0" err="1">
                <a:solidFill>
                  <a:schemeClr val="dk1"/>
                </a:solidFill>
              </a:rPr>
              <a:t>tavaroita</a:t>
            </a:r>
            <a:r>
              <a:rPr lang="de-CH" dirty="0">
                <a:solidFill>
                  <a:schemeClr val="dk1"/>
                </a:solidFill>
              </a:rPr>
              <a:t>, </a:t>
            </a:r>
            <a:r>
              <a:rPr lang="de-CH" dirty="0" err="1">
                <a:solidFill>
                  <a:schemeClr val="dk1"/>
                </a:solidFill>
              </a:rPr>
              <a:t>työkaluja</a:t>
            </a:r>
            <a:r>
              <a:rPr lang="de-CH" dirty="0">
                <a:solidFill>
                  <a:schemeClr val="dk1"/>
                </a:solidFill>
              </a:rPr>
              <a:t>, </a:t>
            </a:r>
            <a:r>
              <a:rPr lang="de-CH" dirty="0" err="1">
                <a:solidFill>
                  <a:schemeClr val="dk1"/>
                </a:solidFill>
              </a:rPr>
              <a:t>kyytejä</a:t>
            </a:r>
            <a:r>
              <a:rPr lang="de-CH" dirty="0">
                <a:solidFill>
                  <a:schemeClr val="dk1"/>
                </a:solidFill>
              </a:rPr>
              <a:t> ja </a:t>
            </a:r>
            <a:r>
              <a:rPr lang="de-CH" dirty="0" err="1">
                <a:solidFill>
                  <a:schemeClr val="dk1"/>
                </a:solidFill>
              </a:rPr>
              <a:t>informaatiota</a:t>
            </a:r>
            <a:r>
              <a:rPr lang="de-CH" dirty="0">
                <a:solidFill>
                  <a:schemeClr val="dk1"/>
                </a:solidFill>
              </a:rPr>
              <a:t> on </a:t>
            </a:r>
            <a:r>
              <a:rPr lang="de-CH" dirty="0" err="1">
                <a:solidFill>
                  <a:schemeClr val="dk1"/>
                </a:solidFill>
              </a:rPr>
              <a:t>tarjolla</a:t>
            </a:r>
            <a:r>
              <a:rPr lang="de-CH" dirty="0">
                <a:solidFill>
                  <a:schemeClr val="dk1"/>
                </a:solidFill>
              </a:rPr>
              <a:t> </a:t>
            </a:r>
            <a:r>
              <a:rPr lang="de-CH" dirty="0" err="1">
                <a:solidFill>
                  <a:schemeClr val="dk1"/>
                </a:solidFill>
              </a:rPr>
              <a:t>käyttöön</a:t>
            </a:r>
            <a:r>
              <a:rPr lang="de-CH" dirty="0">
                <a:solidFill>
                  <a:schemeClr val="dk1"/>
                </a:solidFill>
              </a:rPr>
              <a:t>, </a:t>
            </a:r>
            <a:r>
              <a:rPr lang="de-CH" dirty="0" err="1">
                <a:solidFill>
                  <a:schemeClr val="dk1"/>
                </a:solidFill>
              </a:rPr>
              <a:t>kun</a:t>
            </a:r>
            <a:r>
              <a:rPr lang="de-CH" dirty="0">
                <a:solidFill>
                  <a:schemeClr val="dk1"/>
                </a:solidFill>
              </a:rPr>
              <a:t> </a:t>
            </a:r>
            <a:r>
              <a:rPr lang="de-CH" dirty="0" err="1">
                <a:solidFill>
                  <a:schemeClr val="dk1"/>
                </a:solidFill>
              </a:rPr>
              <a:t>osaa</a:t>
            </a:r>
            <a:r>
              <a:rPr lang="de-CH" dirty="0">
                <a:solidFill>
                  <a:schemeClr val="dk1"/>
                </a:solidFill>
              </a:rPr>
              <a:t> </a:t>
            </a:r>
            <a:r>
              <a:rPr lang="de-CH" dirty="0" err="1">
                <a:solidFill>
                  <a:schemeClr val="dk1"/>
                </a:solidFill>
              </a:rPr>
              <a:t>hakeutua</a:t>
            </a:r>
            <a:r>
              <a:rPr lang="de-CH" dirty="0">
                <a:solidFill>
                  <a:schemeClr val="dk1"/>
                </a:solidFill>
              </a:rPr>
              <a:t> </a:t>
            </a:r>
            <a:r>
              <a:rPr lang="de-CH" dirty="0" err="1">
                <a:solidFill>
                  <a:schemeClr val="dk1"/>
                </a:solidFill>
              </a:rPr>
              <a:t>oikeisiin</a:t>
            </a:r>
            <a:r>
              <a:rPr lang="de-CH" dirty="0">
                <a:solidFill>
                  <a:schemeClr val="dk1"/>
                </a:solidFill>
              </a:rPr>
              <a:t> </a:t>
            </a:r>
            <a:r>
              <a:rPr lang="de-CH" dirty="0" err="1">
                <a:solidFill>
                  <a:schemeClr val="dk1"/>
                </a:solidFill>
              </a:rPr>
              <a:t>paikkoihin</a:t>
            </a:r>
            <a:r>
              <a:rPr lang="de-CH" dirty="0">
                <a:solidFill>
                  <a:schemeClr val="dk1"/>
                </a:solidFill>
              </a:rPr>
              <a:t> ja </a:t>
            </a:r>
            <a:r>
              <a:rPr lang="de-CH" dirty="0" err="1">
                <a:solidFill>
                  <a:schemeClr val="dk1"/>
                </a:solidFill>
              </a:rPr>
              <a:t>huolehtia</a:t>
            </a:r>
            <a:r>
              <a:rPr lang="de-CH" dirty="0">
                <a:solidFill>
                  <a:schemeClr val="dk1"/>
                </a:solidFill>
              </a:rPr>
              <a:t> </a:t>
            </a:r>
            <a:r>
              <a:rPr lang="de-CH" dirty="0" err="1">
                <a:solidFill>
                  <a:schemeClr val="dk1"/>
                </a:solidFill>
              </a:rPr>
              <a:t>omasta</a:t>
            </a:r>
            <a:r>
              <a:rPr lang="de-CH" dirty="0">
                <a:solidFill>
                  <a:schemeClr val="dk1"/>
                </a:solidFill>
              </a:rPr>
              <a:t> </a:t>
            </a:r>
            <a:r>
              <a:rPr lang="de-CH" dirty="0" err="1">
                <a:solidFill>
                  <a:schemeClr val="dk1"/>
                </a:solidFill>
              </a:rPr>
              <a:t>maineestaan</a:t>
            </a:r>
            <a:r>
              <a:rPr lang="de-CH" dirty="0">
                <a:solidFill>
                  <a:schemeClr val="dk1"/>
                </a:solidFill>
              </a:rPr>
              <a:t>. </a:t>
            </a:r>
            <a:r>
              <a:rPr lang="de-CH" dirty="0" err="1">
                <a:solidFill>
                  <a:schemeClr val="dk1"/>
                </a:solidFill>
              </a:rPr>
              <a:t>Uudet</a:t>
            </a:r>
            <a:r>
              <a:rPr lang="de-CH" dirty="0">
                <a:solidFill>
                  <a:schemeClr val="dk1"/>
                </a:solidFill>
              </a:rPr>
              <a:t> </a:t>
            </a:r>
            <a:r>
              <a:rPr lang="de-CH" dirty="0" err="1">
                <a:solidFill>
                  <a:schemeClr val="dk1"/>
                </a:solidFill>
              </a:rPr>
              <a:t>talouden</a:t>
            </a:r>
            <a:r>
              <a:rPr lang="de-CH" dirty="0">
                <a:solidFill>
                  <a:schemeClr val="dk1"/>
                </a:solidFill>
              </a:rPr>
              <a:t> </a:t>
            </a:r>
            <a:r>
              <a:rPr lang="de-CH" dirty="0" err="1">
                <a:solidFill>
                  <a:schemeClr val="dk1"/>
                </a:solidFill>
              </a:rPr>
              <a:t>kerrokset</a:t>
            </a:r>
            <a:r>
              <a:rPr lang="de-CH" dirty="0">
                <a:solidFill>
                  <a:schemeClr val="dk1"/>
                </a:solidFill>
              </a:rPr>
              <a:t> ja </a:t>
            </a:r>
            <a:r>
              <a:rPr lang="de-CH" dirty="0" err="1">
                <a:solidFill>
                  <a:schemeClr val="dk1"/>
                </a:solidFill>
              </a:rPr>
              <a:t>jaetun</a:t>
            </a:r>
            <a:r>
              <a:rPr lang="de-CH" dirty="0">
                <a:solidFill>
                  <a:schemeClr val="dk1"/>
                </a:solidFill>
              </a:rPr>
              <a:t> </a:t>
            </a:r>
            <a:r>
              <a:rPr lang="de-CH" dirty="0" err="1">
                <a:solidFill>
                  <a:schemeClr val="dk1"/>
                </a:solidFill>
              </a:rPr>
              <a:t>hallinnan</a:t>
            </a:r>
            <a:r>
              <a:rPr lang="de-CH" dirty="0">
                <a:solidFill>
                  <a:schemeClr val="dk1"/>
                </a:solidFill>
              </a:rPr>
              <a:t> </a:t>
            </a:r>
            <a:r>
              <a:rPr lang="de-CH" dirty="0" err="1">
                <a:solidFill>
                  <a:schemeClr val="dk1"/>
                </a:solidFill>
              </a:rPr>
              <a:t>muodot</a:t>
            </a:r>
            <a:r>
              <a:rPr lang="de-CH" dirty="0">
                <a:solidFill>
                  <a:schemeClr val="dk1"/>
                </a:solidFill>
              </a:rPr>
              <a:t> </a:t>
            </a:r>
            <a:r>
              <a:rPr lang="de-CH" dirty="0" err="1">
                <a:solidFill>
                  <a:schemeClr val="dk1"/>
                </a:solidFill>
              </a:rPr>
              <a:t>kompensoivat</a:t>
            </a:r>
            <a:r>
              <a:rPr lang="de-CH" dirty="0">
                <a:solidFill>
                  <a:schemeClr val="dk1"/>
                </a:solidFill>
              </a:rPr>
              <a:t> </a:t>
            </a:r>
            <a:r>
              <a:rPr lang="de-CH" dirty="0" err="1">
                <a:solidFill>
                  <a:schemeClr val="dk1"/>
                </a:solidFill>
              </a:rPr>
              <a:t>työmarkkinoiden</a:t>
            </a:r>
            <a:r>
              <a:rPr lang="de-CH" dirty="0">
                <a:solidFill>
                  <a:schemeClr val="dk1"/>
                </a:solidFill>
              </a:rPr>
              <a:t> </a:t>
            </a:r>
            <a:r>
              <a:rPr lang="de-CH" dirty="0" err="1">
                <a:solidFill>
                  <a:schemeClr val="dk1"/>
                </a:solidFill>
              </a:rPr>
              <a:t>muutosta</a:t>
            </a:r>
            <a:r>
              <a:rPr lang="de-CH" dirty="0">
                <a:solidFill>
                  <a:schemeClr val="dk1"/>
                </a:solidFill>
              </a:rPr>
              <a:t> ja </a:t>
            </a:r>
            <a:r>
              <a:rPr lang="de-CH" dirty="0" err="1">
                <a:solidFill>
                  <a:schemeClr val="dk1"/>
                </a:solidFill>
              </a:rPr>
              <a:t>sosiaaliturvan</a:t>
            </a:r>
            <a:r>
              <a:rPr lang="de-CH" dirty="0">
                <a:solidFill>
                  <a:schemeClr val="dk1"/>
                </a:solidFill>
              </a:rPr>
              <a:t> </a:t>
            </a:r>
            <a:r>
              <a:rPr lang="de-CH" dirty="0" err="1">
                <a:solidFill>
                  <a:schemeClr val="dk1"/>
                </a:solidFill>
              </a:rPr>
              <a:t>heikkenemistä</a:t>
            </a:r>
            <a:r>
              <a:rPr lang="de-CH" dirty="0">
                <a:solidFill>
                  <a:schemeClr val="dk1"/>
                </a:solidFill>
              </a:rPr>
              <a:t>. </a:t>
            </a:r>
            <a:r>
              <a:rPr lang="de-CH" dirty="0" err="1">
                <a:solidFill>
                  <a:schemeClr val="dk1"/>
                </a:solidFill>
              </a:rPr>
              <a:t>Palkkatyön</a:t>
            </a:r>
            <a:r>
              <a:rPr lang="de-CH" dirty="0">
                <a:solidFill>
                  <a:schemeClr val="dk1"/>
                </a:solidFill>
              </a:rPr>
              <a:t> ja </a:t>
            </a:r>
            <a:r>
              <a:rPr lang="de-CH" dirty="0" err="1">
                <a:solidFill>
                  <a:schemeClr val="dk1"/>
                </a:solidFill>
              </a:rPr>
              <a:t>keskiluokan</a:t>
            </a:r>
            <a:r>
              <a:rPr lang="de-CH" dirty="0">
                <a:solidFill>
                  <a:schemeClr val="dk1"/>
                </a:solidFill>
              </a:rPr>
              <a:t> </a:t>
            </a:r>
            <a:r>
              <a:rPr lang="de-CH" dirty="0" err="1">
                <a:solidFill>
                  <a:schemeClr val="dk1"/>
                </a:solidFill>
              </a:rPr>
              <a:t>ympärille</a:t>
            </a:r>
            <a:r>
              <a:rPr lang="de-CH" dirty="0">
                <a:solidFill>
                  <a:schemeClr val="dk1"/>
                </a:solidFill>
              </a:rPr>
              <a:t> </a:t>
            </a:r>
            <a:r>
              <a:rPr lang="de-CH" dirty="0" err="1">
                <a:solidFill>
                  <a:schemeClr val="dk1"/>
                </a:solidFill>
              </a:rPr>
              <a:t>rakentuneesta</a:t>
            </a:r>
            <a:r>
              <a:rPr lang="de-CH" dirty="0">
                <a:solidFill>
                  <a:schemeClr val="dk1"/>
                </a:solidFill>
              </a:rPr>
              <a:t> </a:t>
            </a:r>
            <a:r>
              <a:rPr lang="de-CH" dirty="0" err="1">
                <a:solidFill>
                  <a:schemeClr val="dk1"/>
                </a:solidFill>
              </a:rPr>
              <a:t>hyvinvointivaltiosta</a:t>
            </a:r>
            <a:r>
              <a:rPr lang="de-CH" dirty="0">
                <a:solidFill>
                  <a:schemeClr val="dk1"/>
                </a:solidFill>
              </a:rPr>
              <a:t> ollaan </a:t>
            </a:r>
            <a:r>
              <a:rPr lang="de-CH" dirty="0" err="1">
                <a:solidFill>
                  <a:schemeClr val="dk1"/>
                </a:solidFill>
              </a:rPr>
              <a:t>siirrytty</a:t>
            </a:r>
            <a:r>
              <a:rPr lang="de-CH" dirty="0">
                <a:solidFill>
                  <a:schemeClr val="dk1"/>
                </a:solidFill>
              </a:rPr>
              <a:t> </a:t>
            </a:r>
            <a:r>
              <a:rPr lang="de-CH" dirty="0" err="1">
                <a:solidFill>
                  <a:schemeClr val="dk1"/>
                </a:solidFill>
              </a:rPr>
              <a:t>vertaisturvan</a:t>
            </a:r>
            <a:r>
              <a:rPr lang="de-CH" dirty="0">
                <a:solidFill>
                  <a:schemeClr val="dk1"/>
                </a:solidFill>
              </a:rPr>
              <a:t> </a:t>
            </a:r>
            <a:r>
              <a:rPr lang="de-CH" dirty="0" err="1">
                <a:solidFill>
                  <a:schemeClr val="dk1"/>
                </a:solidFill>
              </a:rPr>
              <a:t>aikaan</a:t>
            </a:r>
            <a:r>
              <a:rPr lang="de-CH" dirty="0">
                <a:solidFill>
                  <a:schemeClr val="dk1"/>
                </a:solidFill>
              </a:rPr>
              <a:t>, </a:t>
            </a:r>
            <a:r>
              <a:rPr lang="de-CH" dirty="0" err="1">
                <a:solidFill>
                  <a:schemeClr val="dk1"/>
                </a:solidFill>
              </a:rPr>
              <a:t>jossa</a:t>
            </a:r>
            <a:r>
              <a:rPr lang="de-CH" dirty="0">
                <a:solidFill>
                  <a:schemeClr val="dk1"/>
                </a:solidFill>
              </a:rPr>
              <a:t> </a:t>
            </a:r>
            <a:r>
              <a:rPr lang="de-CH" dirty="0" err="1">
                <a:solidFill>
                  <a:schemeClr val="dk1"/>
                </a:solidFill>
              </a:rPr>
              <a:t>varallisuuserot</a:t>
            </a:r>
            <a:r>
              <a:rPr lang="de-CH" dirty="0">
                <a:solidFill>
                  <a:schemeClr val="dk1"/>
                </a:solidFill>
              </a:rPr>
              <a:t> </a:t>
            </a:r>
            <a:r>
              <a:rPr lang="de-CH" dirty="0" err="1">
                <a:solidFill>
                  <a:schemeClr val="dk1"/>
                </a:solidFill>
              </a:rPr>
              <a:t>ovat</a:t>
            </a:r>
            <a:r>
              <a:rPr lang="de-CH" dirty="0">
                <a:solidFill>
                  <a:schemeClr val="dk1"/>
                </a:solidFill>
              </a:rPr>
              <a:t> </a:t>
            </a:r>
            <a:r>
              <a:rPr lang="de-CH" dirty="0" err="1">
                <a:solidFill>
                  <a:schemeClr val="dk1"/>
                </a:solidFill>
              </a:rPr>
              <a:t>aiempaa</a:t>
            </a:r>
            <a:r>
              <a:rPr lang="de-CH" dirty="0">
                <a:solidFill>
                  <a:schemeClr val="dk1"/>
                </a:solidFill>
              </a:rPr>
              <a:t> </a:t>
            </a:r>
            <a:r>
              <a:rPr lang="de-CH" dirty="0" err="1">
                <a:solidFill>
                  <a:schemeClr val="dk1"/>
                </a:solidFill>
              </a:rPr>
              <a:t>suurempia</a:t>
            </a:r>
            <a:r>
              <a:rPr lang="de-CH" dirty="0">
                <a:solidFill>
                  <a:schemeClr val="dk1"/>
                </a:solidFill>
              </a:rPr>
              <a:t>. </a:t>
            </a:r>
            <a:r>
              <a:rPr lang="de-CH" dirty="0" err="1">
                <a:solidFill>
                  <a:schemeClr val="dk1"/>
                </a:solidFill>
              </a:rPr>
              <a:t>Aktiivisimmat</a:t>
            </a:r>
            <a:r>
              <a:rPr lang="de-CH" dirty="0">
                <a:solidFill>
                  <a:schemeClr val="dk1"/>
                </a:solidFill>
              </a:rPr>
              <a:t> </a:t>
            </a:r>
            <a:r>
              <a:rPr lang="de-CH" dirty="0" err="1">
                <a:solidFill>
                  <a:schemeClr val="dk1"/>
                </a:solidFill>
              </a:rPr>
              <a:t>kaupungit</a:t>
            </a:r>
            <a:r>
              <a:rPr lang="de-CH" dirty="0">
                <a:solidFill>
                  <a:schemeClr val="dk1"/>
                </a:solidFill>
              </a:rPr>
              <a:t> </a:t>
            </a:r>
            <a:r>
              <a:rPr lang="de-CH" dirty="0" err="1">
                <a:solidFill>
                  <a:schemeClr val="dk1"/>
                </a:solidFill>
              </a:rPr>
              <a:t>rakentavat</a:t>
            </a:r>
            <a:r>
              <a:rPr lang="de-CH" dirty="0">
                <a:solidFill>
                  <a:schemeClr val="dk1"/>
                </a:solidFill>
              </a:rPr>
              <a:t> </a:t>
            </a:r>
            <a:r>
              <a:rPr lang="de-CH" dirty="0" err="1">
                <a:solidFill>
                  <a:schemeClr val="dk1"/>
                </a:solidFill>
              </a:rPr>
              <a:t>yhdessä</a:t>
            </a:r>
            <a:r>
              <a:rPr lang="de-CH" dirty="0">
                <a:solidFill>
                  <a:schemeClr val="dk1"/>
                </a:solidFill>
              </a:rPr>
              <a:t> </a:t>
            </a:r>
            <a:r>
              <a:rPr lang="de-CH" dirty="0" err="1">
                <a:solidFill>
                  <a:schemeClr val="dk1"/>
                </a:solidFill>
              </a:rPr>
              <a:t>yritysten</a:t>
            </a:r>
            <a:r>
              <a:rPr lang="de-CH" dirty="0">
                <a:solidFill>
                  <a:schemeClr val="dk1"/>
                </a:solidFill>
              </a:rPr>
              <a:t> ja </a:t>
            </a:r>
            <a:r>
              <a:rPr lang="de-CH" dirty="0" err="1">
                <a:solidFill>
                  <a:schemeClr val="dk1"/>
                </a:solidFill>
              </a:rPr>
              <a:t>järjestöjen</a:t>
            </a:r>
            <a:r>
              <a:rPr lang="de-CH" dirty="0">
                <a:solidFill>
                  <a:schemeClr val="dk1"/>
                </a:solidFill>
              </a:rPr>
              <a:t> </a:t>
            </a:r>
            <a:r>
              <a:rPr lang="de-CH" dirty="0" err="1">
                <a:solidFill>
                  <a:schemeClr val="dk1"/>
                </a:solidFill>
              </a:rPr>
              <a:t>kanssa</a:t>
            </a:r>
            <a:r>
              <a:rPr lang="de-CH" dirty="0">
                <a:solidFill>
                  <a:schemeClr val="dk1"/>
                </a:solidFill>
              </a:rPr>
              <a:t> </a:t>
            </a:r>
            <a:r>
              <a:rPr lang="de-CH" dirty="0" err="1">
                <a:solidFill>
                  <a:schemeClr val="dk1"/>
                </a:solidFill>
              </a:rPr>
              <a:t>omia</a:t>
            </a:r>
            <a:r>
              <a:rPr lang="de-CH" dirty="0">
                <a:solidFill>
                  <a:schemeClr val="dk1"/>
                </a:solidFill>
              </a:rPr>
              <a:t> </a:t>
            </a:r>
            <a:r>
              <a:rPr lang="de-CH" dirty="0" err="1">
                <a:solidFill>
                  <a:schemeClr val="dk1"/>
                </a:solidFill>
              </a:rPr>
              <a:t>sosiaaliturvajärjestelmiään</a:t>
            </a:r>
            <a:r>
              <a:rPr lang="de-CH" dirty="0">
                <a:solidFill>
                  <a:schemeClr val="dk1"/>
                </a:solidFill>
              </a:rPr>
              <a:t> ja </a:t>
            </a:r>
            <a:r>
              <a:rPr lang="de-CH" dirty="0" err="1">
                <a:solidFill>
                  <a:schemeClr val="dk1"/>
                </a:solidFill>
              </a:rPr>
              <a:t>tarttuvat</a:t>
            </a:r>
            <a:r>
              <a:rPr lang="de-CH" dirty="0">
                <a:solidFill>
                  <a:schemeClr val="dk1"/>
                </a:solidFill>
              </a:rPr>
              <a:t> </a:t>
            </a:r>
            <a:r>
              <a:rPr lang="de-CH" dirty="0" err="1">
                <a:solidFill>
                  <a:schemeClr val="dk1"/>
                </a:solidFill>
              </a:rPr>
              <a:t>uusin</a:t>
            </a:r>
            <a:r>
              <a:rPr lang="de-CH" dirty="0">
                <a:solidFill>
                  <a:schemeClr val="dk1"/>
                </a:solidFill>
              </a:rPr>
              <a:t> </a:t>
            </a:r>
            <a:r>
              <a:rPr lang="de-CH" dirty="0" err="1">
                <a:solidFill>
                  <a:schemeClr val="dk1"/>
                </a:solidFill>
              </a:rPr>
              <a:t>tavoin</a:t>
            </a:r>
            <a:r>
              <a:rPr lang="de-CH" dirty="0">
                <a:solidFill>
                  <a:schemeClr val="dk1"/>
                </a:solidFill>
              </a:rPr>
              <a:t> </a:t>
            </a:r>
            <a:r>
              <a:rPr lang="de-CH" dirty="0" err="1">
                <a:solidFill>
                  <a:schemeClr val="dk1"/>
                </a:solidFill>
              </a:rPr>
              <a:t>paikallisiin</a:t>
            </a:r>
            <a:r>
              <a:rPr lang="de-CH" dirty="0">
                <a:solidFill>
                  <a:schemeClr val="dk1"/>
                </a:solidFill>
              </a:rPr>
              <a:t> </a:t>
            </a:r>
            <a:r>
              <a:rPr lang="de-CH" dirty="0" err="1">
                <a:solidFill>
                  <a:schemeClr val="dk1"/>
                </a:solidFill>
              </a:rPr>
              <a:t>turvallisuushaasteisiin</a:t>
            </a:r>
            <a:r>
              <a:rPr lang="de-CH" dirty="0">
                <a:solidFill>
                  <a:schemeClr val="dk1"/>
                </a:solidFill>
              </a:rPr>
              <a: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de-CH" dirty="0" err="1">
                <a:solidFill>
                  <a:schemeClr val="dk1"/>
                </a:solidFill>
              </a:rPr>
              <a:t>Yhä</a:t>
            </a:r>
            <a:r>
              <a:rPr lang="de-CH" dirty="0">
                <a:solidFill>
                  <a:schemeClr val="dk1"/>
                </a:solidFill>
              </a:rPr>
              <a:t> </a:t>
            </a:r>
            <a:r>
              <a:rPr lang="de-CH" dirty="0" err="1">
                <a:solidFill>
                  <a:schemeClr val="dk1"/>
                </a:solidFill>
              </a:rPr>
              <a:t>suurempi</a:t>
            </a:r>
            <a:r>
              <a:rPr lang="de-CH" dirty="0">
                <a:solidFill>
                  <a:schemeClr val="dk1"/>
                </a:solidFill>
              </a:rPr>
              <a:t> </a:t>
            </a:r>
            <a:r>
              <a:rPr lang="de-CH" dirty="0" err="1">
                <a:solidFill>
                  <a:schemeClr val="dk1"/>
                </a:solidFill>
              </a:rPr>
              <a:t>osa</a:t>
            </a:r>
            <a:r>
              <a:rPr lang="de-CH" dirty="0">
                <a:solidFill>
                  <a:schemeClr val="dk1"/>
                </a:solidFill>
              </a:rPr>
              <a:t> </a:t>
            </a:r>
            <a:r>
              <a:rPr lang="de-CH" dirty="0" err="1">
                <a:solidFill>
                  <a:schemeClr val="dk1"/>
                </a:solidFill>
              </a:rPr>
              <a:t>Suomen</a:t>
            </a:r>
            <a:r>
              <a:rPr lang="de-CH" dirty="0">
                <a:solidFill>
                  <a:schemeClr val="dk1"/>
                </a:solidFill>
              </a:rPr>
              <a:t> </a:t>
            </a:r>
            <a:r>
              <a:rPr lang="de-CH" dirty="0" err="1">
                <a:solidFill>
                  <a:schemeClr val="dk1"/>
                </a:solidFill>
              </a:rPr>
              <a:t>työikäisestä</a:t>
            </a:r>
            <a:r>
              <a:rPr lang="de-CH" dirty="0">
                <a:solidFill>
                  <a:schemeClr val="dk1"/>
                </a:solidFill>
              </a:rPr>
              <a:t> </a:t>
            </a:r>
            <a:r>
              <a:rPr lang="de-CH" dirty="0" err="1">
                <a:solidFill>
                  <a:schemeClr val="dk1"/>
                </a:solidFill>
              </a:rPr>
              <a:t>väestöstä</a:t>
            </a:r>
            <a:r>
              <a:rPr lang="de-CH" dirty="0">
                <a:solidFill>
                  <a:schemeClr val="dk1"/>
                </a:solidFill>
              </a:rPr>
              <a:t> </a:t>
            </a:r>
            <a:r>
              <a:rPr lang="de-CH" dirty="0" err="1">
                <a:solidFill>
                  <a:schemeClr val="dk1"/>
                </a:solidFill>
              </a:rPr>
              <a:t>keskittyy</a:t>
            </a:r>
            <a:r>
              <a:rPr lang="de-CH" dirty="0">
                <a:solidFill>
                  <a:schemeClr val="dk1"/>
                </a:solidFill>
              </a:rPr>
              <a:t> </a:t>
            </a:r>
            <a:r>
              <a:rPr lang="de-CH" dirty="0" err="1">
                <a:solidFill>
                  <a:schemeClr val="dk1"/>
                </a:solidFill>
              </a:rPr>
              <a:t>pääkaupunkiseudulle</a:t>
            </a:r>
            <a:r>
              <a:rPr lang="de-CH" dirty="0">
                <a:solidFill>
                  <a:schemeClr val="dk1"/>
                </a:solidFill>
              </a:rPr>
              <a:t>, </a:t>
            </a:r>
            <a:r>
              <a:rPr lang="de-CH" dirty="0" err="1">
                <a:solidFill>
                  <a:schemeClr val="dk1"/>
                </a:solidFill>
              </a:rPr>
              <a:t>jossa</a:t>
            </a:r>
            <a:r>
              <a:rPr lang="de-CH" dirty="0">
                <a:solidFill>
                  <a:schemeClr val="dk1"/>
                </a:solidFill>
              </a:rPr>
              <a:t> on </a:t>
            </a:r>
            <a:r>
              <a:rPr lang="de-CH" dirty="0" err="1">
                <a:solidFill>
                  <a:schemeClr val="dk1"/>
                </a:solidFill>
              </a:rPr>
              <a:t>tarjolla</a:t>
            </a:r>
            <a:r>
              <a:rPr lang="de-CH" dirty="0">
                <a:solidFill>
                  <a:schemeClr val="dk1"/>
                </a:solidFill>
              </a:rPr>
              <a:t> </a:t>
            </a:r>
            <a:r>
              <a:rPr lang="de-CH" dirty="0" err="1">
                <a:solidFill>
                  <a:schemeClr val="dk1"/>
                </a:solidFill>
              </a:rPr>
              <a:t>sekä</a:t>
            </a:r>
            <a:r>
              <a:rPr lang="de-CH" dirty="0">
                <a:solidFill>
                  <a:schemeClr val="dk1"/>
                </a:solidFill>
              </a:rPr>
              <a:t> </a:t>
            </a:r>
            <a:r>
              <a:rPr lang="de-CH" dirty="0" err="1">
                <a:solidFill>
                  <a:schemeClr val="dk1"/>
                </a:solidFill>
              </a:rPr>
              <a:t>hyvin</a:t>
            </a:r>
            <a:r>
              <a:rPr lang="de-CH" dirty="0">
                <a:solidFill>
                  <a:schemeClr val="dk1"/>
                </a:solidFill>
              </a:rPr>
              <a:t> </a:t>
            </a:r>
            <a:r>
              <a:rPr lang="de-CH" dirty="0" err="1">
                <a:solidFill>
                  <a:schemeClr val="dk1"/>
                </a:solidFill>
              </a:rPr>
              <a:t>palkattuja</a:t>
            </a:r>
            <a:r>
              <a:rPr lang="de-CH" dirty="0">
                <a:solidFill>
                  <a:schemeClr val="dk1"/>
                </a:solidFill>
              </a:rPr>
              <a:t> </a:t>
            </a:r>
            <a:r>
              <a:rPr lang="de-CH" dirty="0" err="1">
                <a:solidFill>
                  <a:schemeClr val="dk1"/>
                </a:solidFill>
              </a:rPr>
              <a:t>asiantuntijatöitä</a:t>
            </a:r>
            <a:r>
              <a:rPr lang="de-CH" dirty="0">
                <a:solidFill>
                  <a:schemeClr val="dk1"/>
                </a:solidFill>
              </a:rPr>
              <a:t>, </a:t>
            </a:r>
            <a:r>
              <a:rPr lang="de-CH" dirty="0" err="1">
                <a:solidFill>
                  <a:schemeClr val="dk1"/>
                </a:solidFill>
              </a:rPr>
              <a:t>erilaisia</a:t>
            </a:r>
            <a:r>
              <a:rPr lang="de-CH" dirty="0">
                <a:solidFill>
                  <a:schemeClr val="dk1"/>
                </a:solidFill>
              </a:rPr>
              <a:t> </a:t>
            </a:r>
            <a:r>
              <a:rPr lang="de-CH" dirty="0" err="1">
                <a:solidFill>
                  <a:schemeClr val="dk1"/>
                </a:solidFill>
              </a:rPr>
              <a:t>palvelualan</a:t>
            </a:r>
            <a:r>
              <a:rPr lang="de-CH" dirty="0">
                <a:solidFill>
                  <a:schemeClr val="dk1"/>
                </a:solidFill>
              </a:rPr>
              <a:t> </a:t>
            </a:r>
            <a:r>
              <a:rPr lang="de-CH" dirty="0" err="1">
                <a:solidFill>
                  <a:schemeClr val="dk1"/>
                </a:solidFill>
              </a:rPr>
              <a:t>töitä</a:t>
            </a:r>
            <a:r>
              <a:rPr lang="de-CH" dirty="0">
                <a:solidFill>
                  <a:schemeClr val="dk1"/>
                </a:solidFill>
              </a:rPr>
              <a:t> </a:t>
            </a:r>
            <a:r>
              <a:rPr lang="de-CH" dirty="0" err="1">
                <a:solidFill>
                  <a:schemeClr val="dk1"/>
                </a:solidFill>
              </a:rPr>
              <a:t>että</a:t>
            </a:r>
            <a:r>
              <a:rPr lang="de-CH" dirty="0">
                <a:solidFill>
                  <a:schemeClr val="dk1"/>
                </a:solidFill>
              </a:rPr>
              <a:t> </a:t>
            </a:r>
            <a:r>
              <a:rPr lang="de-CH" dirty="0" err="1">
                <a:solidFill>
                  <a:schemeClr val="dk1"/>
                </a:solidFill>
              </a:rPr>
              <a:t>laajasti</a:t>
            </a:r>
            <a:r>
              <a:rPr lang="de-CH" dirty="0">
                <a:solidFill>
                  <a:schemeClr val="dk1"/>
                </a:solidFill>
              </a:rPr>
              <a:t> </a:t>
            </a:r>
            <a:r>
              <a:rPr lang="de-CH" dirty="0" err="1">
                <a:solidFill>
                  <a:schemeClr val="dk1"/>
                </a:solidFill>
              </a:rPr>
              <a:t>erilaisia</a:t>
            </a:r>
            <a:r>
              <a:rPr lang="de-CH" dirty="0">
                <a:solidFill>
                  <a:schemeClr val="dk1"/>
                </a:solidFill>
              </a:rPr>
              <a:t> </a:t>
            </a:r>
            <a:r>
              <a:rPr lang="de-CH" dirty="0" err="1">
                <a:solidFill>
                  <a:schemeClr val="dk1"/>
                </a:solidFill>
              </a:rPr>
              <a:t>jaettuja</a:t>
            </a:r>
            <a:r>
              <a:rPr lang="de-CH" dirty="0">
                <a:solidFill>
                  <a:schemeClr val="dk1"/>
                </a:solidFill>
              </a:rPr>
              <a:t> </a:t>
            </a:r>
            <a:r>
              <a:rPr lang="de-CH" dirty="0" err="1">
                <a:solidFill>
                  <a:schemeClr val="dk1"/>
                </a:solidFill>
              </a:rPr>
              <a:t>resursseja</a:t>
            </a:r>
            <a:r>
              <a:rPr lang="de-CH" dirty="0">
                <a:solidFill>
                  <a:schemeClr val="dk1"/>
                </a:solidFill>
              </a:rPr>
              <a:t>. </a:t>
            </a:r>
            <a:r>
              <a:rPr lang="de-CH" dirty="0" err="1">
                <a:solidFill>
                  <a:schemeClr val="dk1"/>
                </a:solidFill>
              </a:rPr>
              <a:t>Muualla</a:t>
            </a:r>
            <a:r>
              <a:rPr lang="de-CH" dirty="0">
                <a:solidFill>
                  <a:schemeClr val="dk1"/>
                </a:solidFill>
              </a:rPr>
              <a:t> </a:t>
            </a:r>
            <a:r>
              <a:rPr lang="de-CH" dirty="0" err="1">
                <a:solidFill>
                  <a:schemeClr val="dk1"/>
                </a:solidFill>
              </a:rPr>
              <a:t>työmarkkinat</a:t>
            </a:r>
            <a:r>
              <a:rPr lang="de-CH" dirty="0">
                <a:solidFill>
                  <a:schemeClr val="dk1"/>
                </a:solidFill>
              </a:rPr>
              <a:t> </a:t>
            </a:r>
            <a:r>
              <a:rPr lang="de-CH" dirty="0" err="1">
                <a:solidFill>
                  <a:schemeClr val="dk1"/>
                </a:solidFill>
              </a:rPr>
              <a:t>yksipuolistuvat</a:t>
            </a:r>
            <a:r>
              <a:rPr lang="de-CH" dirty="0">
                <a:solidFill>
                  <a:schemeClr val="dk1"/>
                </a:solidFill>
              </a:rPr>
              <a:t> sote-</a:t>
            </a:r>
            <a:r>
              <a:rPr lang="de-CH" dirty="0" err="1">
                <a:solidFill>
                  <a:schemeClr val="dk1"/>
                </a:solidFill>
              </a:rPr>
              <a:t>alan</a:t>
            </a:r>
            <a:r>
              <a:rPr lang="de-CH" dirty="0">
                <a:solidFill>
                  <a:schemeClr val="dk1"/>
                </a:solidFill>
              </a:rPr>
              <a:t> </a:t>
            </a:r>
            <a:r>
              <a:rPr lang="de-CH" dirty="0" err="1">
                <a:solidFill>
                  <a:schemeClr val="dk1"/>
                </a:solidFill>
              </a:rPr>
              <a:t>tehtävien</a:t>
            </a:r>
            <a:r>
              <a:rPr lang="de-CH" dirty="0">
                <a:solidFill>
                  <a:schemeClr val="dk1"/>
                </a:solidFill>
              </a:rPr>
              <a:t> ja </a:t>
            </a:r>
            <a:r>
              <a:rPr lang="de-CH" dirty="0" err="1">
                <a:solidFill>
                  <a:schemeClr val="dk1"/>
                </a:solidFill>
              </a:rPr>
              <a:t>standardoitujen</a:t>
            </a:r>
            <a:r>
              <a:rPr lang="de-CH" dirty="0">
                <a:solidFill>
                  <a:schemeClr val="dk1"/>
                </a:solidFill>
              </a:rPr>
              <a:t> </a:t>
            </a:r>
            <a:r>
              <a:rPr lang="de-CH" dirty="0" err="1">
                <a:solidFill>
                  <a:schemeClr val="dk1"/>
                </a:solidFill>
              </a:rPr>
              <a:t>alustapalvelujen</a:t>
            </a:r>
            <a:r>
              <a:rPr lang="de-CH" dirty="0">
                <a:solidFill>
                  <a:schemeClr val="dk1"/>
                </a:solidFill>
              </a:rPr>
              <a:t> </a:t>
            </a:r>
            <a:r>
              <a:rPr lang="de-CH" dirty="0" err="1">
                <a:solidFill>
                  <a:schemeClr val="dk1"/>
                </a:solidFill>
              </a:rPr>
              <a:t>ympärille</a:t>
            </a:r>
            <a:r>
              <a:rPr lang="de-CH" dirty="0">
                <a:solidFill>
                  <a:schemeClr val="dk1"/>
                </a:solidFill>
              </a:rPr>
              <a:t>. </a:t>
            </a:r>
            <a:r>
              <a:rPr lang="de-CH" dirty="0" err="1">
                <a:solidFill>
                  <a:schemeClr val="dk1"/>
                </a:solidFill>
              </a:rPr>
              <a:t>Pääkaupunkiseudun</a:t>
            </a:r>
            <a:r>
              <a:rPr lang="de-CH" dirty="0">
                <a:solidFill>
                  <a:schemeClr val="dk1"/>
                </a:solidFill>
              </a:rPr>
              <a:t> </a:t>
            </a:r>
            <a:r>
              <a:rPr lang="de-CH" dirty="0" err="1">
                <a:solidFill>
                  <a:schemeClr val="dk1"/>
                </a:solidFill>
              </a:rPr>
              <a:t>kasvun</a:t>
            </a:r>
            <a:r>
              <a:rPr lang="de-CH" dirty="0">
                <a:solidFill>
                  <a:schemeClr val="dk1"/>
                </a:solidFill>
              </a:rPr>
              <a:t> </a:t>
            </a:r>
            <a:r>
              <a:rPr lang="de-CH" dirty="0" err="1">
                <a:solidFill>
                  <a:schemeClr val="dk1"/>
                </a:solidFill>
              </a:rPr>
              <a:t>moottorina</a:t>
            </a:r>
            <a:r>
              <a:rPr lang="de-CH" dirty="0">
                <a:solidFill>
                  <a:schemeClr val="dk1"/>
                </a:solidFill>
              </a:rPr>
              <a:t> </a:t>
            </a:r>
            <a:r>
              <a:rPr lang="de-CH" dirty="0" err="1">
                <a:solidFill>
                  <a:schemeClr val="dk1"/>
                </a:solidFill>
              </a:rPr>
              <a:t>toimii</a:t>
            </a:r>
            <a:r>
              <a:rPr lang="de-CH" dirty="0">
                <a:solidFill>
                  <a:schemeClr val="dk1"/>
                </a:solidFill>
              </a:rPr>
              <a:t> </a:t>
            </a:r>
            <a:r>
              <a:rPr lang="de-CH" dirty="0" err="1">
                <a:solidFill>
                  <a:schemeClr val="dk1"/>
                </a:solidFill>
              </a:rPr>
              <a:t>myös</a:t>
            </a:r>
            <a:r>
              <a:rPr lang="de-CH" dirty="0">
                <a:solidFill>
                  <a:schemeClr val="dk1"/>
                </a:solidFill>
              </a:rPr>
              <a:t> 2020–2030-luvuilla </a:t>
            </a:r>
            <a:r>
              <a:rPr lang="de-CH" dirty="0" err="1">
                <a:solidFill>
                  <a:schemeClr val="dk1"/>
                </a:solidFill>
              </a:rPr>
              <a:t>rakennettava</a:t>
            </a:r>
            <a:r>
              <a:rPr lang="de-CH" dirty="0">
                <a:solidFill>
                  <a:schemeClr val="dk1"/>
                </a:solidFill>
              </a:rPr>
              <a:t> Helsinki-</a:t>
            </a:r>
            <a:r>
              <a:rPr lang="de-CH" dirty="0" err="1">
                <a:solidFill>
                  <a:schemeClr val="dk1"/>
                </a:solidFill>
              </a:rPr>
              <a:t>Tallinna</a:t>
            </a:r>
            <a:r>
              <a:rPr lang="de-CH" dirty="0">
                <a:solidFill>
                  <a:schemeClr val="dk1"/>
                </a:solidFill>
              </a:rPr>
              <a:t>-</a:t>
            </a:r>
            <a:r>
              <a:rPr lang="de-CH" dirty="0" err="1">
                <a:solidFill>
                  <a:schemeClr val="dk1"/>
                </a:solidFill>
              </a:rPr>
              <a:t>tunneli</a:t>
            </a:r>
            <a:r>
              <a:rPr lang="de-CH" dirty="0">
                <a:solidFill>
                  <a:schemeClr val="dk1"/>
                </a:solidFill>
              </a:rPr>
              <a:t>, </a:t>
            </a:r>
            <a:r>
              <a:rPr lang="de-CH" dirty="0" err="1">
                <a:solidFill>
                  <a:schemeClr val="dk1"/>
                </a:solidFill>
              </a:rPr>
              <a:t>joka</a:t>
            </a:r>
            <a:r>
              <a:rPr lang="de-CH" dirty="0">
                <a:solidFill>
                  <a:schemeClr val="dk1"/>
                </a:solidFill>
              </a:rPr>
              <a:t> </a:t>
            </a:r>
            <a:r>
              <a:rPr lang="de-CH" dirty="0" err="1">
                <a:solidFill>
                  <a:schemeClr val="dk1"/>
                </a:solidFill>
              </a:rPr>
              <a:t>jo</a:t>
            </a:r>
            <a:r>
              <a:rPr lang="de-CH" dirty="0">
                <a:solidFill>
                  <a:schemeClr val="dk1"/>
                </a:solidFill>
              </a:rPr>
              <a:t> </a:t>
            </a:r>
            <a:r>
              <a:rPr lang="de-CH" dirty="0" err="1">
                <a:solidFill>
                  <a:schemeClr val="dk1"/>
                </a:solidFill>
              </a:rPr>
              <a:t>rakennusvaiheessa</a:t>
            </a:r>
            <a:r>
              <a:rPr lang="de-CH" dirty="0">
                <a:solidFill>
                  <a:schemeClr val="dk1"/>
                </a:solidFill>
              </a:rPr>
              <a:t> </a:t>
            </a:r>
            <a:r>
              <a:rPr lang="de-CH" dirty="0" err="1">
                <a:solidFill>
                  <a:schemeClr val="dk1"/>
                </a:solidFill>
              </a:rPr>
              <a:t>vetää</a:t>
            </a:r>
            <a:r>
              <a:rPr lang="de-CH" dirty="0">
                <a:solidFill>
                  <a:schemeClr val="dk1"/>
                </a:solidFill>
              </a:rPr>
              <a:t> </a:t>
            </a:r>
            <a:r>
              <a:rPr lang="de-CH" dirty="0" err="1">
                <a:solidFill>
                  <a:schemeClr val="dk1"/>
                </a:solidFill>
              </a:rPr>
              <a:t>perässään</a:t>
            </a:r>
            <a:r>
              <a:rPr lang="de-CH" dirty="0">
                <a:solidFill>
                  <a:schemeClr val="dk1"/>
                </a:solidFill>
              </a:rPr>
              <a:t> </a:t>
            </a:r>
            <a:r>
              <a:rPr lang="de-CH" dirty="0" err="1">
                <a:solidFill>
                  <a:schemeClr val="dk1"/>
                </a:solidFill>
              </a:rPr>
              <a:t>muita</a:t>
            </a:r>
            <a:r>
              <a:rPr lang="de-CH" dirty="0">
                <a:solidFill>
                  <a:schemeClr val="dk1"/>
                </a:solidFill>
              </a:rPr>
              <a:t> </a:t>
            </a:r>
            <a:r>
              <a:rPr lang="de-CH" dirty="0" err="1">
                <a:solidFill>
                  <a:schemeClr val="dk1"/>
                </a:solidFill>
              </a:rPr>
              <a:t>investointeja</a:t>
            </a:r>
            <a:r>
              <a:rPr lang="de-CH" dirty="0">
                <a:solidFill>
                  <a:schemeClr val="dk1"/>
                </a:solidFill>
              </a:rPr>
              <a:t>. </a:t>
            </a:r>
            <a:r>
              <a:rPr lang="de-CH" dirty="0" err="1">
                <a:solidFill>
                  <a:schemeClr val="dk1"/>
                </a:solidFill>
              </a:rPr>
              <a:t>Suurten</a:t>
            </a:r>
            <a:r>
              <a:rPr lang="de-CH" dirty="0">
                <a:solidFill>
                  <a:schemeClr val="dk1"/>
                </a:solidFill>
              </a:rPr>
              <a:t> </a:t>
            </a:r>
            <a:r>
              <a:rPr lang="de-CH" dirty="0" err="1">
                <a:solidFill>
                  <a:schemeClr val="dk1"/>
                </a:solidFill>
              </a:rPr>
              <a:t>kaupunkien</a:t>
            </a:r>
            <a:r>
              <a:rPr lang="de-CH" dirty="0">
                <a:solidFill>
                  <a:schemeClr val="dk1"/>
                </a:solidFill>
              </a:rPr>
              <a:t> </a:t>
            </a:r>
            <a:r>
              <a:rPr lang="de-CH" dirty="0" err="1">
                <a:solidFill>
                  <a:schemeClr val="dk1"/>
                </a:solidFill>
              </a:rPr>
              <a:t>kasvaminen</a:t>
            </a:r>
            <a:r>
              <a:rPr lang="de-CH" dirty="0">
                <a:solidFill>
                  <a:schemeClr val="dk1"/>
                </a:solidFill>
              </a:rPr>
              <a:t> </a:t>
            </a:r>
            <a:r>
              <a:rPr lang="de-CH" dirty="0" err="1">
                <a:solidFill>
                  <a:schemeClr val="dk1"/>
                </a:solidFill>
              </a:rPr>
              <a:t>sisäänpäin</a:t>
            </a:r>
            <a:r>
              <a:rPr lang="de-CH" dirty="0">
                <a:solidFill>
                  <a:schemeClr val="dk1"/>
                </a:solidFill>
              </a:rPr>
              <a:t> </a:t>
            </a:r>
            <a:r>
              <a:rPr lang="de-CH" dirty="0" err="1">
                <a:solidFill>
                  <a:schemeClr val="dk1"/>
                </a:solidFill>
              </a:rPr>
              <a:t>jatkuu</a:t>
            </a:r>
            <a:r>
              <a:rPr lang="de-CH" dirty="0">
                <a:solidFill>
                  <a:schemeClr val="dk1"/>
                </a:solidFill>
              </a:rPr>
              <a:t>, </a:t>
            </a:r>
            <a:r>
              <a:rPr lang="de-CH" dirty="0" err="1">
                <a:solidFill>
                  <a:schemeClr val="dk1"/>
                </a:solidFill>
              </a:rPr>
              <a:t>sillä</a:t>
            </a:r>
            <a:r>
              <a:rPr lang="de-CH" dirty="0">
                <a:solidFill>
                  <a:schemeClr val="dk1"/>
                </a:solidFill>
              </a:rPr>
              <a:t> </a:t>
            </a:r>
            <a:r>
              <a:rPr lang="de-CH" dirty="0" err="1">
                <a:solidFill>
                  <a:schemeClr val="dk1"/>
                </a:solidFill>
              </a:rPr>
              <a:t>ihmiset</a:t>
            </a:r>
            <a:r>
              <a:rPr lang="de-CH" dirty="0">
                <a:solidFill>
                  <a:schemeClr val="dk1"/>
                </a:solidFill>
              </a:rPr>
              <a:t> </a:t>
            </a:r>
            <a:r>
              <a:rPr lang="de-CH" dirty="0" err="1">
                <a:solidFill>
                  <a:schemeClr val="dk1"/>
                </a:solidFill>
              </a:rPr>
              <a:t>hakeutuvat</a:t>
            </a:r>
            <a:r>
              <a:rPr lang="de-CH" dirty="0">
                <a:solidFill>
                  <a:schemeClr val="dk1"/>
                </a:solidFill>
              </a:rPr>
              <a:t> </a:t>
            </a:r>
            <a:r>
              <a:rPr lang="de-CH" dirty="0" err="1">
                <a:solidFill>
                  <a:schemeClr val="dk1"/>
                </a:solidFill>
              </a:rPr>
              <a:t>enenevissä</a:t>
            </a:r>
            <a:r>
              <a:rPr lang="de-CH" dirty="0">
                <a:solidFill>
                  <a:schemeClr val="dk1"/>
                </a:solidFill>
              </a:rPr>
              <a:t> </a:t>
            </a:r>
            <a:r>
              <a:rPr lang="de-CH" dirty="0" err="1">
                <a:solidFill>
                  <a:schemeClr val="dk1"/>
                </a:solidFill>
              </a:rPr>
              <a:t>määrin</a:t>
            </a:r>
            <a:r>
              <a:rPr lang="de-CH" dirty="0">
                <a:solidFill>
                  <a:schemeClr val="dk1"/>
                </a:solidFill>
              </a:rPr>
              <a:t> </a:t>
            </a:r>
            <a:r>
              <a:rPr lang="de-CH" dirty="0" err="1">
                <a:solidFill>
                  <a:schemeClr val="dk1"/>
                </a:solidFill>
              </a:rPr>
              <a:t>keskustojen</a:t>
            </a:r>
            <a:r>
              <a:rPr lang="de-CH" dirty="0">
                <a:solidFill>
                  <a:schemeClr val="dk1"/>
                </a:solidFill>
              </a:rPr>
              <a:t> </a:t>
            </a:r>
            <a:r>
              <a:rPr lang="de-CH" dirty="0" err="1">
                <a:solidFill>
                  <a:schemeClr val="dk1"/>
                </a:solidFill>
              </a:rPr>
              <a:t>tuntumaan</a:t>
            </a:r>
            <a:r>
              <a:rPr lang="de-CH" dirty="0">
                <a:solidFill>
                  <a:schemeClr val="dk1"/>
                </a:solidFill>
              </a:rPr>
              <a:t>. </a:t>
            </a:r>
            <a:r>
              <a:rPr lang="de-CH" dirty="0" err="1">
                <a:solidFill>
                  <a:schemeClr val="dk1"/>
                </a:solidFill>
              </a:rPr>
              <a:t>Keskeinen</a:t>
            </a:r>
            <a:r>
              <a:rPr lang="de-CH" dirty="0">
                <a:solidFill>
                  <a:schemeClr val="dk1"/>
                </a:solidFill>
              </a:rPr>
              <a:t> </a:t>
            </a:r>
            <a:r>
              <a:rPr lang="de-CH" dirty="0" err="1">
                <a:solidFill>
                  <a:schemeClr val="dk1"/>
                </a:solidFill>
              </a:rPr>
              <a:t>asuinpaikka</a:t>
            </a:r>
            <a:r>
              <a:rPr lang="de-CH" dirty="0">
                <a:solidFill>
                  <a:schemeClr val="dk1"/>
                </a:solidFill>
              </a:rPr>
              <a:t> </a:t>
            </a:r>
            <a:r>
              <a:rPr lang="de-CH" dirty="0" err="1">
                <a:solidFill>
                  <a:schemeClr val="dk1"/>
                </a:solidFill>
              </a:rPr>
              <a:t>helpottaa</a:t>
            </a:r>
            <a:r>
              <a:rPr lang="de-CH" dirty="0">
                <a:solidFill>
                  <a:schemeClr val="dk1"/>
                </a:solidFill>
              </a:rPr>
              <a:t> </a:t>
            </a:r>
            <a:r>
              <a:rPr lang="de-CH" dirty="0" err="1">
                <a:solidFill>
                  <a:schemeClr val="dk1"/>
                </a:solidFill>
              </a:rPr>
              <a:t>työnsaantia</a:t>
            </a:r>
            <a:r>
              <a:rPr lang="de-CH" dirty="0">
                <a:solidFill>
                  <a:schemeClr val="dk1"/>
                </a:solidFill>
              </a:rPr>
              <a:t> ja </a:t>
            </a:r>
            <a:r>
              <a:rPr lang="de-CH" dirty="0" err="1">
                <a:solidFill>
                  <a:schemeClr val="dk1"/>
                </a:solidFill>
              </a:rPr>
              <a:t>pääsyä</a:t>
            </a:r>
            <a:r>
              <a:rPr lang="de-CH" dirty="0">
                <a:solidFill>
                  <a:schemeClr val="dk1"/>
                </a:solidFill>
              </a:rPr>
              <a:t> </a:t>
            </a:r>
            <a:r>
              <a:rPr lang="de-CH" dirty="0" err="1">
                <a:solidFill>
                  <a:schemeClr val="dk1"/>
                </a:solidFill>
              </a:rPr>
              <a:t>erilaisten</a:t>
            </a:r>
            <a:r>
              <a:rPr lang="de-CH" dirty="0">
                <a:solidFill>
                  <a:schemeClr val="dk1"/>
                </a:solidFill>
              </a:rPr>
              <a:t> </a:t>
            </a:r>
            <a:r>
              <a:rPr lang="de-CH" dirty="0" err="1">
                <a:solidFill>
                  <a:schemeClr val="dk1"/>
                </a:solidFill>
              </a:rPr>
              <a:t>jakamispalvelujen</a:t>
            </a:r>
            <a:r>
              <a:rPr lang="de-CH" dirty="0">
                <a:solidFill>
                  <a:schemeClr val="dk1"/>
                </a:solidFill>
              </a:rPr>
              <a:t> </a:t>
            </a:r>
            <a:r>
              <a:rPr lang="de-CH" dirty="0" err="1">
                <a:solidFill>
                  <a:schemeClr val="dk1"/>
                </a:solidFill>
              </a:rPr>
              <a:t>pariin</a:t>
            </a:r>
            <a:r>
              <a:rPr lang="de-CH" dirty="0">
                <a:solidFill>
                  <a:schemeClr val="dk1"/>
                </a:solidFill>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CH" dirty="0" err="1"/>
              <a:t>Alustayritykset</a:t>
            </a:r>
            <a:r>
              <a:rPr lang="de-CH" dirty="0"/>
              <a:t> </a:t>
            </a:r>
            <a:r>
              <a:rPr lang="de-CH" dirty="0" err="1"/>
              <a:t>tarjoavat</a:t>
            </a:r>
            <a:r>
              <a:rPr lang="de-CH" dirty="0"/>
              <a:t> </a:t>
            </a:r>
            <a:r>
              <a:rPr lang="de-CH" dirty="0" err="1"/>
              <a:t>palveluitaan</a:t>
            </a:r>
            <a:r>
              <a:rPr lang="de-CH" dirty="0"/>
              <a:t> </a:t>
            </a:r>
            <a:r>
              <a:rPr lang="de-CH" dirty="0" err="1"/>
              <a:t>myös</a:t>
            </a:r>
            <a:r>
              <a:rPr lang="de-CH" dirty="0"/>
              <a:t> </a:t>
            </a:r>
            <a:r>
              <a:rPr lang="de-CH" dirty="0" err="1"/>
              <a:t>kiinteistöjen</a:t>
            </a:r>
            <a:r>
              <a:rPr lang="de-CH" dirty="0"/>
              <a:t> </a:t>
            </a:r>
            <a:r>
              <a:rPr lang="de-CH" dirty="0" err="1"/>
              <a:t>hallintaan</a:t>
            </a:r>
            <a:r>
              <a:rPr lang="de-CH" dirty="0"/>
              <a:t>, </a:t>
            </a:r>
            <a:r>
              <a:rPr lang="de-CH" dirty="0" err="1"/>
              <a:t>saaden</a:t>
            </a:r>
            <a:r>
              <a:rPr lang="de-CH" dirty="0"/>
              <a:t> </a:t>
            </a:r>
            <a:r>
              <a:rPr lang="de-CH" dirty="0" err="1"/>
              <a:t>toimitilojen</a:t>
            </a:r>
            <a:r>
              <a:rPr lang="de-CH" dirty="0"/>
              <a:t> </a:t>
            </a:r>
            <a:r>
              <a:rPr lang="de-CH" dirty="0" err="1"/>
              <a:t>käyttöasteet</a:t>
            </a:r>
            <a:r>
              <a:rPr lang="de-CH" dirty="0"/>
              <a:t> </a:t>
            </a:r>
            <a:r>
              <a:rPr lang="de-CH" dirty="0" err="1"/>
              <a:t>kohoamaan</a:t>
            </a:r>
            <a:r>
              <a:rPr lang="de-CH" dirty="0"/>
              <a:t> ja </a:t>
            </a:r>
            <a:r>
              <a:rPr lang="de-CH" dirty="0" err="1"/>
              <a:t>sitä</a:t>
            </a:r>
            <a:r>
              <a:rPr lang="de-CH" dirty="0"/>
              <a:t> </a:t>
            </a:r>
            <a:r>
              <a:rPr lang="de-CH" dirty="0" err="1"/>
              <a:t>myöten</a:t>
            </a:r>
            <a:r>
              <a:rPr lang="de-CH" dirty="0"/>
              <a:t> </a:t>
            </a:r>
            <a:r>
              <a:rPr lang="de-CH" dirty="0" err="1"/>
              <a:t>myös</a:t>
            </a:r>
            <a:r>
              <a:rPr lang="de-CH" dirty="0"/>
              <a:t> </a:t>
            </a:r>
            <a:r>
              <a:rPr lang="de-CH" dirty="0" err="1"/>
              <a:t>tuotot</a:t>
            </a:r>
            <a:r>
              <a:rPr lang="de-CH" dirty="0"/>
              <a:t> </a:t>
            </a:r>
            <a:r>
              <a:rPr lang="de-CH" dirty="0" err="1"/>
              <a:t>kasvuun</a:t>
            </a:r>
            <a:r>
              <a:rPr lang="de-CH" dirty="0"/>
              <a:t>. </a:t>
            </a:r>
            <a:r>
              <a:rPr lang="de-CH" dirty="0" err="1"/>
              <a:t>Alustayritykset</a:t>
            </a:r>
            <a:r>
              <a:rPr lang="de-CH" dirty="0"/>
              <a:t> </a:t>
            </a:r>
            <a:r>
              <a:rPr lang="de-CH" dirty="0" err="1"/>
              <a:t>pääsevät</a:t>
            </a:r>
            <a:r>
              <a:rPr lang="de-CH" dirty="0"/>
              <a:t> </a:t>
            </a:r>
            <a:r>
              <a:rPr lang="de-CH" dirty="0" err="1"/>
              <a:t>rakentamaan</a:t>
            </a:r>
            <a:r>
              <a:rPr lang="de-CH" dirty="0"/>
              <a:t> </a:t>
            </a:r>
            <a:r>
              <a:rPr lang="de-CH" dirty="0" err="1"/>
              <a:t>vahvaa</a:t>
            </a:r>
            <a:r>
              <a:rPr lang="de-CH" dirty="0"/>
              <a:t> </a:t>
            </a:r>
            <a:r>
              <a:rPr lang="de-CH" dirty="0" err="1"/>
              <a:t>jalansijaa</a:t>
            </a:r>
            <a:r>
              <a:rPr lang="de-CH" dirty="0"/>
              <a:t> </a:t>
            </a:r>
            <a:r>
              <a:rPr lang="de-CH" dirty="0" err="1"/>
              <a:t>markkinoille</a:t>
            </a:r>
            <a:r>
              <a:rPr lang="de-CH" dirty="0"/>
              <a:t> ja </a:t>
            </a:r>
            <a:r>
              <a:rPr lang="de-CH" dirty="0" err="1"/>
              <a:t>investoimaan</a:t>
            </a:r>
            <a:r>
              <a:rPr lang="de-CH" dirty="0"/>
              <a:t> </a:t>
            </a:r>
            <a:r>
              <a:rPr lang="de-CH" dirty="0" err="1"/>
              <a:t>toimitiloihin</a:t>
            </a:r>
            <a:r>
              <a:rPr lang="de-CH" dirty="0"/>
              <a:t>, </a:t>
            </a:r>
            <a:r>
              <a:rPr lang="de-CH" dirty="0" err="1"/>
              <a:t>alkaen</a:t>
            </a:r>
            <a:r>
              <a:rPr lang="de-CH" dirty="0"/>
              <a:t> </a:t>
            </a:r>
            <a:r>
              <a:rPr lang="de-CH" dirty="0" err="1"/>
              <a:t>suurten</a:t>
            </a:r>
            <a:r>
              <a:rPr lang="de-CH" dirty="0"/>
              <a:t> </a:t>
            </a:r>
            <a:r>
              <a:rPr lang="de-CH" dirty="0" err="1"/>
              <a:t>kaupunkien</a:t>
            </a:r>
            <a:r>
              <a:rPr lang="de-CH" dirty="0"/>
              <a:t> </a:t>
            </a:r>
            <a:r>
              <a:rPr lang="de-CH" dirty="0" err="1"/>
              <a:t>vähemmän</a:t>
            </a:r>
            <a:r>
              <a:rPr lang="de-CH" dirty="0"/>
              <a:t> </a:t>
            </a:r>
            <a:r>
              <a:rPr lang="de-CH" dirty="0" err="1"/>
              <a:t>keskeisistä</a:t>
            </a:r>
            <a:r>
              <a:rPr lang="de-CH" dirty="0"/>
              <a:t> </a:t>
            </a:r>
            <a:r>
              <a:rPr lang="de-CH" dirty="0" err="1"/>
              <a:t>kiinteistöistä</a:t>
            </a:r>
            <a:r>
              <a:rPr lang="de-CH" dirty="0"/>
              <a:t> </a:t>
            </a:r>
            <a:r>
              <a:rPr lang="de-CH" dirty="0" err="1"/>
              <a:t>liikkuen</a:t>
            </a:r>
            <a:r>
              <a:rPr lang="de-CH" dirty="0"/>
              <a:t> </a:t>
            </a:r>
            <a:r>
              <a:rPr lang="de-CH" dirty="0" err="1"/>
              <a:t>lopulta</a:t>
            </a:r>
            <a:r>
              <a:rPr lang="de-CH" dirty="0"/>
              <a:t> </a:t>
            </a:r>
            <a:r>
              <a:rPr lang="de-CH" dirty="0" err="1"/>
              <a:t>keskustoihin</a:t>
            </a:r>
            <a:r>
              <a:rPr lang="de-CH" dirty="0"/>
              <a:t>. </a:t>
            </a:r>
            <a:r>
              <a:rPr lang="de-CH" dirty="0" err="1"/>
              <a:t>Teknologiset</a:t>
            </a:r>
            <a:r>
              <a:rPr lang="de-CH" dirty="0"/>
              <a:t> </a:t>
            </a:r>
            <a:r>
              <a:rPr lang="de-CH" dirty="0" err="1"/>
              <a:t>innovaatiot</a:t>
            </a:r>
            <a:r>
              <a:rPr lang="de-CH" dirty="0"/>
              <a:t>, </a:t>
            </a:r>
            <a:r>
              <a:rPr lang="de-CH" dirty="0" err="1"/>
              <a:t>kuten</a:t>
            </a:r>
            <a:r>
              <a:rPr lang="de-CH" dirty="0"/>
              <a:t> </a:t>
            </a:r>
            <a:r>
              <a:rPr lang="de-CH" dirty="0" err="1"/>
              <a:t>ajoneuvojen</a:t>
            </a:r>
            <a:r>
              <a:rPr lang="de-CH" dirty="0"/>
              <a:t> </a:t>
            </a:r>
            <a:r>
              <a:rPr lang="de-CH" dirty="0" err="1"/>
              <a:t>sähköistyminen</a:t>
            </a:r>
            <a:r>
              <a:rPr lang="de-CH" dirty="0"/>
              <a:t> ja </a:t>
            </a:r>
            <a:r>
              <a:rPr lang="de-CH" dirty="0" err="1"/>
              <a:t>automatisaatio</a:t>
            </a:r>
            <a:r>
              <a:rPr lang="de-CH" dirty="0"/>
              <a:t> </a:t>
            </a:r>
            <a:r>
              <a:rPr lang="de-CH" dirty="0" err="1"/>
              <a:t>ovat</a:t>
            </a:r>
            <a:r>
              <a:rPr lang="de-CH" dirty="0"/>
              <a:t> </a:t>
            </a:r>
            <a:r>
              <a:rPr lang="de-CH" dirty="0" err="1"/>
              <a:t>helpottaneet</a:t>
            </a:r>
            <a:r>
              <a:rPr lang="de-CH" dirty="0"/>
              <a:t> </a:t>
            </a:r>
            <a:r>
              <a:rPr lang="de-CH" dirty="0" err="1"/>
              <a:t>liikkumista</a:t>
            </a:r>
            <a:r>
              <a:rPr lang="de-CH" dirty="0"/>
              <a:t> ja </a:t>
            </a:r>
            <a:r>
              <a:rPr lang="de-CH" dirty="0" err="1"/>
              <a:t>tehneet</a:t>
            </a:r>
            <a:r>
              <a:rPr lang="de-CH" dirty="0"/>
              <a:t> </a:t>
            </a:r>
            <a:r>
              <a:rPr lang="de-CH" dirty="0" err="1"/>
              <a:t>siitä</a:t>
            </a:r>
            <a:r>
              <a:rPr lang="de-CH" dirty="0"/>
              <a:t> </a:t>
            </a:r>
            <a:r>
              <a:rPr lang="de-CH" dirty="0" err="1"/>
              <a:t>lopulta</a:t>
            </a:r>
            <a:r>
              <a:rPr lang="de-CH" dirty="0"/>
              <a:t> </a:t>
            </a:r>
            <a:r>
              <a:rPr lang="de-CH" dirty="0" err="1"/>
              <a:t>lähes</a:t>
            </a:r>
            <a:r>
              <a:rPr lang="de-CH" dirty="0"/>
              <a:t> </a:t>
            </a:r>
            <a:r>
              <a:rPr lang="de-CH" dirty="0" err="1"/>
              <a:t>päästötöntä</a:t>
            </a:r>
            <a:r>
              <a:rPr lang="de-CH" dirty="0"/>
              <a:t>. </a:t>
            </a:r>
            <a:r>
              <a:rPr lang="de-CH" dirty="0" err="1"/>
              <a:t>Edulliset</a:t>
            </a:r>
            <a:r>
              <a:rPr lang="de-CH" dirty="0"/>
              <a:t> </a:t>
            </a:r>
            <a:r>
              <a:rPr lang="de-CH" dirty="0" err="1"/>
              <a:t>sähköiset</a:t>
            </a:r>
            <a:r>
              <a:rPr lang="de-CH" dirty="0"/>
              <a:t> </a:t>
            </a:r>
            <a:r>
              <a:rPr lang="de-CH" dirty="0" err="1"/>
              <a:t>robottitaksit</a:t>
            </a:r>
            <a:r>
              <a:rPr lang="de-CH" dirty="0"/>
              <a:t> ja -</a:t>
            </a:r>
            <a:r>
              <a:rPr lang="de-CH" dirty="0" err="1"/>
              <a:t>bussit</a:t>
            </a:r>
            <a:r>
              <a:rPr lang="de-CH" dirty="0"/>
              <a:t> </a:t>
            </a:r>
            <a:r>
              <a:rPr lang="de-CH" dirty="0" err="1"/>
              <a:t>ovat</a:t>
            </a:r>
            <a:r>
              <a:rPr lang="de-CH" dirty="0"/>
              <a:t> </a:t>
            </a:r>
            <a:r>
              <a:rPr lang="de-CH" dirty="0" err="1"/>
              <a:t>tulleet</a:t>
            </a:r>
            <a:r>
              <a:rPr lang="de-CH" dirty="0"/>
              <a:t> </a:t>
            </a:r>
            <a:r>
              <a:rPr lang="de-CH" dirty="0" err="1"/>
              <a:t>kaupunkien</a:t>
            </a:r>
            <a:r>
              <a:rPr lang="de-CH" dirty="0"/>
              <a:t> </a:t>
            </a:r>
            <a:r>
              <a:rPr lang="de-CH" dirty="0" err="1"/>
              <a:t>kaduille</a:t>
            </a:r>
            <a:r>
              <a:rPr lang="de-CH" dirty="0"/>
              <a:t> </a:t>
            </a:r>
            <a:r>
              <a:rPr lang="de-CH" dirty="0" err="1"/>
              <a:t>nopeassa</a:t>
            </a:r>
            <a:r>
              <a:rPr lang="de-CH" dirty="0"/>
              <a:t> </a:t>
            </a:r>
            <a:r>
              <a:rPr lang="de-CH" dirty="0" err="1"/>
              <a:t>tahdissa</a:t>
            </a:r>
            <a:r>
              <a:rPr lang="de-CH" dirty="0"/>
              <a:t>, </a:t>
            </a:r>
            <a:r>
              <a:rPr lang="de-CH" dirty="0" err="1"/>
              <a:t>joten</a:t>
            </a:r>
            <a:r>
              <a:rPr lang="de-CH" dirty="0"/>
              <a:t> </a:t>
            </a:r>
            <a:r>
              <a:rPr lang="de-CH" dirty="0" err="1"/>
              <a:t>suuri</a:t>
            </a:r>
            <a:r>
              <a:rPr lang="de-CH" dirty="0"/>
              <a:t> </a:t>
            </a:r>
            <a:r>
              <a:rPr lang="de-CH" dirty="0" err="1"/>
              <a:t>osa</a:t>
            </a:r>
            <a:r>
              <a:rPr lang="de-CH" dirty="0"/>
              <a:t> </a:t>
            </a:r>
            <a:r>
              <a:rPr lang="de-CH" dirty="0" err="1"/>
              <a:t>ihmisistä</a:t>
            </a:r>
            <a:r>
              <a:rPr lang="de-CH" dirty="0"/>
              <a:t> on </a:t>
            </a:r>
            <a:r>
              <a:rPr lang="de-CH" dirty="0" err="1"/>
              <a:t>luopunut</a:t>
            </a:r>
            <a:r>
              <a:rPr lang="de-CH" dirty="0"/>
              <a:t> </a:t>
            </a:r>
            <a:r>
              <a:rPr lang="de-CH" dirty="0" err="1"/>
              <a:t>autosta</a:t>
            </a:r>
            <a:r>
              <a:rPr lang="de-CH" dirty="0"/>
              <a:t>. </a:t>
            </a:r>
            <a:endParaRPr dirty="0"/>
          </a:p>
          <a:p>
            <a:pPr marL="0" lvl="0" indent="0" algn="l" rtl="0">
              <a:spcBef>
                <a:spcPts val="0"/>
              </a:spcBef>
              <a:spcAft>
                <a:spcPts val="0"/>
              </a:spcAft>
              <a:buNone/>
            </a:pPr>
            <a:br>
              <a:rPr lang="de-CH" dirty="0"/>
            </a:br>
            <a:endParaRPr dirty="0">
              <a:solidFill>
                <a:schemeClr val="dk1"/>
              </a:solidFill>
            </a:endParaRPr>
          </a:p>
          <a:p>
            <a:pPr marL="0" lvl="0" indent="0" algn="l" rtl="0">
              <a:spcBef>
                <a:spcPts val="0"/>
              </a:spcBef>
              <a:spcAft>
                <a:spcPts val="0"/>
              </a:spcAft>
              <a:buNone/>
            </a:pPr>
            <a:br>
              <a:rPr lang="de-CH" dirty="0"/>
            </a:b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5f2968bfc5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5f2968bfc5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None/>
            </a:pPr>
            <a:r>
              <a:rPr lang="de-CH" sz="1200">
                <a:solidFill>
                  <a:schemeClr val="dk1"/>
                </a:solidFill>
              </a:rPr>
              <a:t>Etelä-Suomen laajan metropolialueen osana Kirkkonummen muuttotase pysyy plussan puolella, vaikka Kirkkonummi onkin hieman sivussa alustatalouden ytimistä. Keikkatöiden jatkumoita ja samanhenkisten ihmisten seuraa löytyy paikoista, joiden läpi virtaa eniten ihmisiä ja ideoita. Kirkkonummelle sijoittumisen todennäköisyys kasvaa siinä vaiheessa, kun kilpailu parhaista paikoista kovenee. Kirkkonummen kasvunäkymät riippuvat pitkälti Suomen elinkeinoelämän kilpailukyvystä kokonaisuutena.   </a:t>
            </a:r>
            <a:endParaRPr sz="1200">
              <a:solidFill>
                <a:schemeClr val="dk1"/>
              </a:solidFill>
            </a:endParaRPr>
          </a:p>
          <a:p>
            <a:pPr marL="0" lvl="0" indent="0" algn="l" rtl="0">
              <a:lnSpc>
                <a:spcPct val="115000"/>
              </a:lnSpc>
              <a:spcBef>
                <a:spcPts val="800"/>
              </a:spcBef>
              <a:spcAft>
                <a:spcPts val="0"/>
              </a:spcAft>
              <a:buNone/>
            </a:pPr>
            <a:r>
              <a:rPr lang="de-CH" sz="1200">
                <a:solidFill>
                  <a:schemeClr val="dk1"/>
                </a:solidFill>
              </a:rPr>
              <a:t>Kirkkonummen väestön keskinäiset tuloerot kasvavat, kun perinteinen keskiluokka pienenee. Huipputuottavissa töissä toimivat vauraat asukkaat ovat verotulojen kannalta tärkeitä, mutta heidän elämänpiirinsä on pitkälti Kirkkonummen ulkopuolella. Osa-aikaisesti ja pätkittäin työllistyvien parissa on paljon matalapalkkaisia, joilla on ajoittain paljonkin aikaa käytössään. </a:t>
            </a:r>
            <a:endParaRPr sz="1200">
              <a:solidFill>
                <a:schemeClr val="dk1"/>
              </a:solidFill>
            </a:endParaRPr>
          </a:p>
          <a:p>
            <a:pPr marL="0" lvl="0" indent="0" algn="l" rtl="0">
              <a:lnSpc>
                <a:spcPct val="115000"/>
              </a:lnSpc>
              <a:spcBef>
                <a:spcPts val="800"/>
              </a:spcBef>
              <a:spcAft>
                <a:spcPts val="0"/>
              </a:spcAft>
              <a:buNone/>
            </a:pPr>
            <a:r>
              <a:rPr lang="de-CH" sz="1200">
                <a:solidFill>
                  <a:schemeClr val="dk1"/>
                </a:solidFill>
              </a:rPr>
              <a:t>Alustatalouden ja digitaalisten palvelujen kehä ei täydessä mitassaan ulotu Kirkkonummelle. Kunta on kuitenkin mukana kehittämässä uudenlaista paikallistaloutta ja -toimintaa, jossa vertaisratkaisuilla on tärkeä rooli. Kuntakeskukseen on syntynyt yritysten ja yhdistysten yhteistoiminnallisia tiloja, joissa jakamispalveluja on helppo hyödyntää. </a:t>
            </a:r>
            <a:endParaRPr>
              <a:solidFill>
                <a:schemeClr val="dk1"/>
              </a:solidFill>
            </a:endParaRPr>
          </a:p>
          <a:p>
            <a:pPr marL="0" lvl="0" indent="0" algn="l" rtl="0">
              <a:lnSpc>
                <a:spcPct val="115000"/>
              </a:lnSpc>
              <a:spcBef>
                <a:spcPts val="800"/>
              </a:spcBef>
              <a:spcAft>
                <a:spcPts val="0"/>
              </a:spcAft>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5f2968bfc5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5f2968bfc5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5f2968bfc5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5f2968bfc5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de-CH" dirty="0" err="1"/>
              <a:t>Merkittävimpien</a:t>
            </a:r>
            <a:r>
              <a:rPr lang="de-CH" dirty="0"/>
              <a:t> </a:t>
            </a:r>
            <a:r>
              <a:rPr lang="de-CH" dirty="0" err="1"/>
              <a:t>osaamiskeskittymien</a:t>
            </a:r>
            <a:r>
              <a:rPr lang="de-CH" dirty="0"/>
              <a:t> </a:t>
            </a:r>
            <a:r>
              <a:rPr lang="de-CH" dirty="0" err="1"/>
              <a:t>vetovoimaisuutta</a:t>
            </a:r>
            <a:r>
              <a:rPr lang="de-CH" dirty="0"/>
              <a:t> ja </a:t>
            </a:r>
            <a:r>
              <a:rPr lang="de-CH" dirty="0" err="1"/>
              <a:t>kytkeytymistä</a:t>
            </a:r>
            <a:r>
              <a:rPr lang="de-CH" dirty="0"/>
              <a:t> </a:t>
            </a:r>
            <a:r>
              <a:rPr lang="de-CH" dirty="0" err="1"/>
              <a:t>toisiinsa</a:t>
            </a:r>
            <a:r>
              <a:rPr lang="de-CH" dirty="0"/>
              <a:t> ja </a:t>
            </a:r>
            <a:r>
              <a:rPr lang="de-CH" dirty="0" err="1"/>
              <a:t>muuhun</a:t>
            </a:r>
            <a:r>
              <a:rPr lang="de-CH" dirty="0"/>
              <a:t> </a:t>
            </a:r>
            <a:r>
              <a:rPr lang="de-CH" dirty="0" err="1"/>
              <a:t>maailmaan</a:t>
            </a:r>
            <a:r>
              <a:rPr lang="de-CH" dirty="0"/>
              <a:t> </a:t>
            </a:r>
            <a:r>
              <a:rPr lang="de-CH" dirty="0" err="1"/>
              <a:t>pidetään</a:t>
            </a:r>
            <a:r>
              <a:rPr lang="de-CH" dirty="0"/>
              <a:t> </a:t>
            </a:r>
            <a:r>
              <a:rPr lang="de-CH" dirty="0" err="1"/>
              <a:t>elintärkeänä</a:t>
            </a:r>
            <a:r>
              <a:rPr lang="de-CH" dirty="0"/>
              <a:t> </a:t>
            </a:r>
            <a:r>
              <a:rPr lang="de-CH" dirty="0" err="1"/>
              <a:t>koko</a:t>
            </a:r>
            <a:r>
              <a:rPr lang="de-CH" dirty="0"/>
              <a:t> </a:t>
            </a:r>
            <a:r>
              <a:rPr lang="de-CH" dirty="0" err="1"/>
              <a:t>valtakunnan</a:t>
            </a:r>
            <a:r>
              <a:rPr lang="de-CH" dirty="0"/>
              <a:t> </a:t>
            </a:r>
            <a:r>
              <a:rPr lang="de-CH" dirty="0" err="1"/>
              <a:t>elinvoiman</a:t>
            </a:r>
            <a:r>
              <a:rPr lang="de-CH" dirty="0"/>
              <a:t> </a:t>
            </a:r>
            <a:r>
              <a:rPr lang="de-CH" dirty="0" err="1"/>
              <a:t>ylläpitämiseksi</a:t>
            </a:r>
            <a:r>
              <a:rPr lang="de-CH" dirty="0"/>
              <a:t>, </a:t>
            </a:r>
            <a:r>
              <a:rPr lang="de-CH" dirty="0" err="1"/>
              <a:t>joten</a:t>
            </a:r>
            <a:r>
              <a:rPr lang="de-CH" dirty="0"/>
              <a:t> </a:t>
            </a:r>
            <a:r>
              <a:rPr lang="de-CH" dirty="0" err="1"/>
              <a:t>kilpailukykyisen</a:t>
            </a:r>
            <a:r>
              <a:rPr lang="de-CH" dirty="0"/>
              <a:t> </a:t>
            </a:r>
            <a:r>
              <a:rPr lang="de-CH" dirty="0" err="1"/>
              <a:t>kaupunkikeskittymän</a:t>
            </a:r>
            <a:r>
              <a:rPr lang="de-CH" dirty="0"/>
              <a:t> </a:t>
            </a:r>
            <a:r>
              <a:rPr lang="de-CH" dirty="0" err="1"/>
              <a:t>rakentamista</a:t>
            </a:r>
            <a:r>
              <a:rPr lang="de-CH" dirty="0"/>
              <a:t> </a:t>
            </a:r>
            <a:r>
              <a:rPr lang="de-CH" dirty="0" err="1"/>
              <a:t>Etelä-Suomeen</a:t>
            </a:r>
            <a:r>
              <a:rPr lang="de-CH" dirty="0"/>
              <a:t> </a:t>
            </a:r>
            <a:r>
              <a:rPr lang="de-CH" dirty="0" err="1"/>
              <a:t>resursoidaan</a:t>
            </a:r>
            <a:r>
              <a:rPr lang="de-CH" dirty="0"/>
              <a:t> </a:t>
            </a:r>
            <a:r>
              <a:rPr lang="de-CH" dirty="0" err="1"/>
              <a:t>hyvin</a:t>
            </a:r>
            <a:r>
              <a:rPr lang="de-CH" dirty="0"/>
              <a:t>. </a:t>
            </a:r>
            <a:r>
              <a:rPr lang="de-CH" dirty="0" err="1"/>
              <a:t>Keskeisimpänä</a:t>
            </a:r>
            <a:r>
              <a:rPr lang="de-CH" dirty="0"/>
              <a:t> </a:t>
            </a:r>
            <a:r>
              <a:rPr lang="de-CH" dirty="0" err="1"/>
              <a:t>uudistuksena</a:t>
            </a:r>
            <a:r>
              <a:rPr lang="de-CH" dirty="0"/>
              <a:t> </a:t>
            </a:r>
            <a:r>
              <a:rPr lang="de-CH" dirty="0" err="1"/>
              <a:t>rakennetaan</a:t>
            </a:r>
            <a:r>
              <a:rPr lang="de-CH" dirty="0"/>
              <a:t> </a:t>
            </a:r>
            <a:r>
              <a:rPr lang="de-CH" dirty="0" err="1"/>
              <a:t>tunnin</a:t>
            </a:r>
            <a:r>
              <a:rPr lang="de-CH" dirty="0"/>
              <a:t> </a:t>
            </a:r>
            <a:r>
              <a:rPr lang="de-CH" dirty="0" err="1"/>
              <a:t>junayhteydet</a:t>
            </a:r>
            <a:r>
              <a:rPr lang="de-CH" dirty="0"/>
              <a:t> </a:t>
            </a:r>
            <a:r>
              <a:rPr lang="de-CH" dirty="0" err="1"/>
              <a:t>Helsingistä</a:t>
            </a:r>
            <a:r>
              <a:rPr lang="de-CH" dirty="0"/>
              <a:t> </a:t>
            </a:r>
            <a:r>
              <a:rPr lang="de-CH" dirty="0" err="1"/>
              <a:t>lentokentän</a:t>
            </a:r>
            <a:r>
              <a:rPr lang="de-CH" dirty="0"/>
              <a:t> </a:t>
            </a:r>
            <a:r>
              <a:rPr lang="de-CH" dirty="0" err="1"/>
              <a:t>kautta</a:t>
            </a:r>
            <a:r>
              <a:rPr lang="de-CH" dirty="0"/>
              <a:t> </a:t>
            </a:r>
            <a:r>
              <a:rPr lang="de-CH" dirty="0" err="1"/>
              <a:t>Tampereelle</a:t>
            </a:r>
            <a:r>
              <a:rPr lang="de-CH" dirty="0"/>
              <a:t> ja </a:t>
            </a:r>
            <a:r>
              <a:rPr lang="de-CH" dirty="0" err="1"/>
              <a:t>Turkuun</a:t>
            </a:r>
            <a:r>
              <a:rPr lang="de-CH" dirty="0"/>
              <a:t>. </a:t>
            </a:r>
            <a:r>
              <a:rPr lang="de-CH" dirty="0" err="1"/>
              <a:t>Kaupunkien</a:t>
            </a:r>
            <a:r>
              <a:rPr lang="de-CH" dirty="0"/>
              <a:t> </a:t>
            </a:r>
            <a:r>
              <a:rPr lang="de-CH" dirty="0" err="1"/>
              <a:t>välille</a:t>
            </a:r>
            <a:r>
              <a:rPr lang="de-CH" dirty="0"/>
              <a:t> </a:t>
            </a:r>
            <a:r>
              <a:rPr lang="de-CH" dirty="0" err="1"/>
              <a:t>muodostuu</a:t>
            </a:r>
            <a:r>
              <a:rPr lang="de-CH" dirty="0"/>
              <a:t> </a:t>
            </a:r>
            <a:r>
              <a:rPr lang="de-CH" dirty="0" err="1"/>
              <a:t>yhtenäinen</a:t>
            </a:r>
            <a:r>
              <a:rPr lang="de-CH" dirty="0"/>
              <a:t> </a:t>
            </a:r>
            <a:r>
              <a:rPr lang="de-CH" dirty="0" err="1"/>
              <a:t>työssäkäyntialue</a:t>
            </a:r>
            <a:r>
              <a:rPr lang="de-CH" dirty="0"/>
              <a:t>, </a:t>
            </a:r>
            <a:r>
              <a:rPr lang="de-CH" dirty="0" err="1"/>
              <a:t>jonka</a:t>
            </a:r>
            <a:r>
              <a:rPr lang="de-CH" dirty="0"/>
              <a:t> </a:t>
            </a:r>
            <a:r>
              <a:rPr lang="de-CH" dirty="0" err="1"/>
              <a:t>vaikutuspiirissä</a:t>
            </a:r>
            <a:r>
              <a:rPr lang="de-CH" dirty="0"/>
              <a:t> </a:t>
            </a:r>
            <a:r>
              <a:rPr lang="de-CH" dirty="0" err="1"/>
              <a:t>asuu</a:t>
            </a:r>
            <a:r>
              <a:rPr lang="de-CH" dirty="0"/>
              <a:t> </a:t>
            </a:r>
            <a:r>
              <a:rPr lang="de-CH" dirty="0" err="1"/>
              <a:t>liki</a:t>
            </a:r>
            <a:r>
              <a:rPr lang="de-CH" dirty="0"/>
              <a:t> 3 </a:t>
            </a:r>
            <a:r>
              <a:rPr lang="de-CH" dirty="0" err="1"/>
              <a:t>miljoonaa</a:t>
            </a:r>
            <a:r>
              <a:rPr lang="de-CH" dirty="0"/>
              <a:t> </a:t>
            </a:r>
            <a:r>
              <a:rPr lang="de-CH" dirty="0" err="1"/>
              <a:t>ihmistä</a:t>
            </a:r>
            <a:r>
              <a:rPr lang="de-CH" dirty="0"/>
              <a:t>. Digitalisaatio on </a:t>
            </a:r>
            <a:r>
              <a:rPr lang="de-CH" dirty="0" err="1"/>
              <a:t>mahdollistanut</a:t>
            </a:r>
            <a:r>
              <a:rPr lang="de-CH" dirty="0"/>
              <a:t> </a:t>
            </a:r>
            <a:r>
              <a:rPr lang="de-CH" dirty="0" err="1"/>
              <a:t>eri</a:t>
            </a:r>
            <a:r>
              <a:rPr lang="de-CH" dirty="0"/>
              <a:t> </a:t>
            </a:r>
            <a:r>
              <a:rPr lang="de-CH" dirty="0" err="1"/>
              <a:t>kulkumuotojen</a:t>
            </a:r>
            <a:r>
              <a:rPr lang="de-CH" dirty="0"/>
              <a:t> </a:t>
            </a:r>
            <a:r>
              <a:rPr lang="de-CH" dirty="0" err="1"/>
              <a:t>tehokkaan</a:t>
            </a:r>
            <a:r>
              <a:rPr lang="de-CH" dirty="0"/>
              <a:t> </a:t>
            </a:r>
            <a:r>
              <a:rPr lang="de-CH" dirty="0" err="1"/>
              <a:t>ketjuttamisen</a:t>
            </a:r>
            <a:r>
              <a:rPr lang="de-CH" dirty="0"/>
              <a:t> ja </a:t>
            </a:r>
            <a:r>
              <a:rPr lang="de-CH" dirty="0" err="1"/>
              <a:t>vaivattomat</a:t>
            </a:r>
            <a:r>
              <a:rPr lang="de-CH" dirty="0"/>
              <a:t> </a:t>
            </a:r>
            <a:r>
              <a:rPr lang="de-CH" dirty="0" err="1"/>
              <a:t>vaihdot</a:t>
            </a:r>
            <a:r>
              <a:rPr lang="de-CH" dirty="0"/>
              <a:t>. </a:t>
            </a:r>
            <a:r>
              <a:rPr lang="de-CH" dirty="0" err="1"/>
              <a:t>Matkaketjujen</a:t>
            </a:r>
            <a:r>
              <a:rPr lang="de-CH" dirty="0"/>
              <a:t> </a:t>
            </a:r>
            <a:r>
              <a:rPr lang="de-CH" dirty="0" err="1"/>
              <a:t>helppous</a:t>
            </a:r>
            <a:r>
              <a:rPr lang="de-CH" dirty="0"/>
              <a:t> </a:t>
            </a:r>
            <a:r>
              <a:rPr lang="de-CH" dirty="0" err="1"/>
              <a:t>vähentää</a:t>
            </a:r>
            <a:r>
              <a:rPr lang="de-CH" dirty="0"/>
              <a:t> </a:t>
            </a:r>
            <a:r>
              <a:rPr lang="de-CH" dirty="0" err="1"/>
              <a:t>tarvetta</a:t>
            </a:r>
            <a:r>
              <a:rPr lang="de-CH" dirty="0"/>
              <a:t> </a:t>
            </a:r>
            <a:r>
              <a:rPr lang="de-CH" dirty="0" err="1"/>
              <a:t>omistaa</a:t>
            </a:r>
            <a:r>
              <a:rPr lang="de-CH" dirty="0"/>
              <a:t> </a:t>
            </a:r>
            <a:r>
              <a:rPr lang="de-CH" dirty="0" err="1"/>
              <a:t>oma</a:t>
            </a:r>
            <a:r>
              <a:rPr lang="de-CH" dirty="0"/>
              <a:t> </a:t>
            </a:r>
            <a:r>
              <a:rPr lang="de-CH" dirty="0" err="1"/>
              <a:t>auto</a:t>
            </a:r>
            <a:r>
              <a:rPr lang="de-CH" dirty="0"/>
              <a:t>, ja </a:t>
            </a:r>
            <a:r>
              <a:rPr lang="de-CH" dirty="0" err="1"/>
              <a:t>joukkoliikenne</a:t>
            </a:r>
            <a:r>
              <a:rPr lang="de-CH" dirty="0"/>
              <a:t> </a:t>
            </a:r>
            <a:r>
              <a:rPr lang="de-CH" dirty="0" err="1"/>
              <a:t>kukoistaa</a:t>
            </a:r>
            <a:r>
              <a:rPr lang="de-CH" dirty="0"/>
              <a:t> </a:t>
            </a:r>
            <a:r>
              <a:rPr lang="de-CH" dirty="0" err="1"/>
              <a:t>vahvan</a:t>
            </a:r>
            <a:r>
              <a:rPr lang="de-CH" dirty="0"/>
              <a:t> </a:t>
            </a:r>
            <a:r>
              <a:rPr lang="de-CH" dirty="0" err="1"/>
              <a:t>kaupunkiraideliikenteen</a:t>
            </a:r>
            <a:r>
              <a:rPr lang="de-CH" dirty="0"/>
              <a:t> </a:t>
            </a:r>
            <a:r>
              <a:rPr lang="de-CH" dirty="0" err="1"/>
              <a:t>toimiessa</a:t>
            </a:r>
            <a:r>
              <a:rPr lang="de-CH" dirty="0"/>
              <a:t> </a:t>
            </a:r>
            <a:r>
              <a:rPr lang="de-CH" dirty="0" err="1"/>
              <a:t>liikennejärjestelmän</a:t>
            </a:r>
            <a:r>
              <a:rPr lang="de-CH" dirty="0"/>
              <a:t> </a:t>
            </a:r>
            <a:r>
              <a:rPr lang="de-CH" dirty="0" err="1"/>
              <a:t>selkärankana</a:t>
            </a:r>
            <a:r>
              <a:rPr lang="de-CH" dirty="0"/>
              <a:t>. </a:t>
            </a:r>
            <a:r>
              <a:rPr lang="de-CH" dirty="0" err="1"/>
              <a:t>Automatisoidut</a:t>
            </a:r>
            <a:r>
              <a:rPr lang="de-CH" dirty="0"/>
              <a:t> </a:t>
            </a:r>
            <a:r>
              <a:rPr lang="de-CH" dirty="0" err="1"/>
              <a:t>sähköbussit</a:t>
            </a:r>
            <a:r>
              <a:rPr lang="de-CH" dirty="0"/>
              <a:t> </a:t>
            </a:r>
            <a:r>
              <a:rPr lang="de-CH" dirty="0" err="1"/>
              <a:t>toimivat</a:t>
            </a:r>
            <a:r>
              <a:rPr lang="de-CH" dirty="0"/>
              <a:t> </a:t>
            </a:r>
            <a:r>
              <a:rPr lang="de-CH" dirty="0" err="1"/>
              <a:t>tehokkaina</a:t>
            </a:r>
            <a:r>
              <a:rPr lang="de-CH" dirty="0"/>
              <a:t> </a:t>
            </a:r>
            <a:r>
              <a:rPr lang="de-CH" dirty="0" err="1"/>
              <a:t>linkkeinä</a:t>
            </a:r>
            <a:r>
              <a:rPr lang="de-CH" dirty="0"/>
              <a:t> </a:t>
            </a:r>
            <a:r>
              <a:rPr lang="de-CH" dirty="0" err="1"/>
              <a:t>asuinalueiden</a:t>
            </a:r>
            <a:r>
              <a:rPr lang="de-CH" dirty="0"/>
              <a:t> ja </a:t>
            </a:r>
            <a:r>
              <a:rPr lang="de-CH" dirty="0" err="1"/>
              <a:t>raideliikenteen</a:t>
            </a:r>
            <a:r>
              <a:rPr lang="de-CH" dirty="0"/>
              <a:t> </a:t>
            </a:r>
            <a:r>
              <a:rPr lang="de-CH" dirty="0" err="1"/>
              <a:t>solmukohtien</a:t>
            </a:r>
            <a:r>
              <a:rPr lang="de-CH" dirty="0"/>
              <a:t> </a:t>
            </a:r>
            <a:r>
              <a:rPr lang="de-CH" dirty="0" err="1"/>
              <a:t>välillä</a:t>
            </a:r>
            <a:r>
              <a:rPr lang="de-CH" dirty="0"/>
              <a:t>. </a:t>
            </a:r>
            <a:r>
              <a:rPr lang="de-CH" dirty="0" err="1"/>
              <a:t>Sähköisen</a:t>
            </a:r>
            <a:r>
              <a:rPr lang="de-CH" dirty="0"/>
              <a:t> </a:t>
            </a:r>
            <a:r>
              <a:rPr lang="de-CH" dirty="0" err="1"/>
              <a:t>liikenteen</a:t>
            </a:r>
            <a:r>
              <a:rPr lang="de-CH" dirty="0"/>
              <a:t> </a:t>
            </a:r>
            <a:r>
              <a:rPr lang="de-CH" dirty="0" err="1"/>
              <a:t>murrokseen</a:t>
            </a:r>
            <a:r>
              <a:rPr lang="de-CH" dirty="0"/>
              <a:t> </a:t>
            </a:r>
            <a:r>
              <a:rPr lang="de-CH" dirty="0" err="1"/>
              <a:t>vaikuttaa</a:t>
            </a:r>
            <a:r>
              <a:rPr lang="de-CH" dirty="0"/>
              <a:t> </a:t>
            </a:r>
            <a:r>
              <a:rPr lang="de-CH" dirty="0" err="1"/>
              <a:t>latausinfran</a:t>
            </a:r>
            <a:r>
              <a:rPr lang="de-CH" dirty="0"/>
              <a:t> </a:t>
            </a:r>
            <a:r>
              <a:rPr lang="de-CH" dirty="0" err="1"/>
              <a:t>kehittyminen</a:t>
            </a:r>
            <a:r>
              <a:rPr lang="de-CH" dirty="0"/>
              <a:t> ja </a:t>
            </a:r>
            <a:r>
              <a:rPr lang="de-CH" dirty="0" err="1"/>
              <a:t>sähköntuotannon</a:t>
            </a:r>
            <a:r>
              <a:rPr lang="de-CH" dirty="0"/>
              <a:t> </a:t>
            </a:r>
            <a:r>
              <a:rPr lang="de-CH" dirty="0" err="1"/>
              <a:t>hajauttaminen</a:t>
            </a:r>
            <a:r>
              <a:rPr lang="de-CH" dirty="0"/>
              <a:t>.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de-CH" dirty="0" err="1">
                <a:solidFill>
                  <a:schemeClr val="dk1"/>
                </a:solidFill>
              </a:rPr>
              <a:t>Suomen</a:t>
            </a:r>
            <a:r>
              <a:rPr lang="de-CH" dirty="0">
                <a:solidFill>
                  <a:schemeClr val="dk1"/>
                </a:solidFill>
              </a:rPr>
              <a:t> </a:t>
            </a:r>
            <a:r>
              <a:rPr lang="de-CH" dirty="0" err="1">
                <a:solidFill>
                  <a:schemeClr val="dk1"/>
                </a:solidFill>
              </a:rPr>
              <a:t>osaamisvaltainen</a:t>
            </a:r>
            <a:r>
              <a:rPr lang="de-CH" dirty="0">
                <a:solidFill>
                  <a:schemeClr val="dk1"/>
                </a:solidFill>
              </a:rPr>
              <a:t> </a:t>
            </a:r>
            <a:r>
              <a:rPr lang="de-CH" dirty="0" err="1">
                <a:solidFill>
                  <a:schemeClr val="dk1"/>
                </a:solidFill>
              </a:rPr>
              <a:t>teollisuus</a:t>
            </a:r>
            <a:r>
              <a:rPr lang="de-CH" dirty="0">
                <a:solidFill>
                  <a:schemeClr val="dk1"/>
                </a:solidFill>
              </a:rPr>
              <a:t> on </a:t>
            </a:r>
            <a:r>
              <a:rPr lang="de-CH" dirty="0" err="1">
                <a:solidFill>
                  <a:schemeClr val="dk1"/>
                </a:solidFill>
              </a:rPr>
              <a:t>rakentanut</a:t>
            </a:r>
            <a:r>
              <a:rPr lang="de-CH" dirty="0">
                <a:solidFill>
                  <a:schemeClr val="dk1"/>
                </a:solidFill>
              </a:rPr>
              <a:t> </a:t>
            </a:r>
            <a:r>
              <a:rPr lang="de-CH" dirty="0" err="1">
                <a:solidFill>
                  <a:schemeClr val="dk1"/>
                </a:solidFill>
              </a:rPr>
              <a:t>uniikin</a:t>
            </a:r>
            <a:r>
              <a:rPr lang="de-CH" dirty="0">
                <a:solidFill>
                  <a:schemeClr val="dk1"/>
                </a:solidFill>
              </a:rPr>
              <a:t> </a:t>
            </a:r>
            <a:r>
              <a:rPr lang="de-CH" dirty="0" err="1">
                <a:solidFill>
                  <a:schemeClr val="dk1"/>
                </a:solidFill>
              </a:rPr>
              <a:t>kilpailuedun</a:t>
            </a:r>
            <a:r>
              <a:rPr lang="de-CH" dirty="0">
                <a:solidFill>
                  <a:schemeClr val="dk1"/>
                </a:solidFill>
              </a:rPr>
              <a:t> </a:t>
            </a:r>
            <a:r>
              <a:rPr lang="de-CH" dirty="0" err="1">
                <a:solidFill>
                  <a:schemeClr val="dk1"/>
                </a:solidFill>
              </a:rPr>
              <a:t>hyperkytkeytyneitä</a:t>
            </a:r>
            <a:r>
              <a:rPr lang="de-CH" dirty="0">
                <a:solidFill>
                  <a:schemeClr val="dk1"/>
                </a:solidFill>
              </a:rPr>
              <a:t> </a:t>
            </a:r>
            <a:r>
              <a:rPr lang="de-CH" dirty="0" err="1">
                <a:solidFill>
                  <a:schemeClr val="dk1"/>
                </a:solidFill>
              </a:rPr>
              <a:t>teknologioita</a:t>
            </a:r>
            <a:r>
              <a:rPr lang="de-CH" dirty="0">
                <a:solidFill>
                  <a:schemeClr val="dk1"/>
                </a:solidFill>
              </a:rPr>
              <a:t> </a:t>
            </a:r>
            <a:r>
              <a:rPr lang="de-CH" dirty="0" err="1">
                <a:solidFill>
                  <a:schemeClr val="dk1"/>
                </a:solidFill>
              </a:rPr>
              <a:t>hyödyntävistä</a:t>
            </a:r>
            <a:r>
              <a:rPr lang="de-CH" dirty="0">
                <a:solidFill>
                  <a:schemeClr val="dk1"/>
                </a:solidFill>
              </a:rPr>
              <a:t> </a:t>
            </a:r>
            <a:r>
              <a:rPr lang="de-CH" dirty="0" err="1">
                <a:solidFill>
                  <a:schemeClr val="dk1"/>
                </a:solidFill>
              </a:rPr>
              <a:t>palveluistaan</a:t>
            </a:r>
            <a:r>
              <a:rPr lang="de-CH" dirty="0">
                <a:solidFill>
                  <a:schemeClr val="dk1"/>
                </a:solidFill>
              </a:rPr>
              <a:t>. </a:t>
            </a:r>
            <a:r>
              <a:rPr lang="de-CH" dirty="0" err="1">
                <a:solidFill>
                  <a:schemeClr val="dk1"/>
                </a:solidFill>
              </a:rPr>
              <a:t>Uudistunut</a:t>
            </a:r>
            <a:r>
              <a:rPr lang="de-CH" dirty="0">
                <a:solidFill>
                  <a:schemeClr val="dk1"/>
                </a:solidFill>
              </a:rPr>
              <a:t> </a:t>
            </a:r>
            <a:r>
              <a:rPr lang="de-CH" dirty="0" err="1">
                <a:solidFill>
                  <a:schemeClr val="dk1"/>
                </a:solidFill>
              </a:rPr>
              <a:t>teollisuus</a:t>
            </a:r>
            <a:r>
              <a:rPr lang="de-CH" dirty="0">
                <a:solidFill>
                  <a:schemeClr val="dk1"/>
                </a:solidFill>
              </a:rPr>
              <a:t> </a:t>
            </a:r>
            <a:r>
              <a:rPr lang="de-CH" dirty="0" err="1">
                <a:solidFill>
                  <a:schemeClr val="dk1"/>
                </a:solidFill>
              </a:rPr>
              <a:t>vetää</a:t>
            </a:r>
            <a:r>
              <a:rPr lang="de-CH" dirty="0">
                <a:solidFill>
                  <a:schemeClr val="dk1"/>
                </a:solidFill>
              </a:rPr>
              <a:t> </a:t>
            </a:r>
            <a:r>
              <a:rPr lang="de-CH" dirty="0" err="1">
                <a:solidFill>
                  <a:schemeClr val="dk1"/>
                </a:solidFill>
              </a:rPr>
              <a:t>puoleensa</a:t>
            </a:r>
            <a:r>
              <a:rPr lang="de-CH" dirty="0">
                <a:solidFill>
                  <a:schemeClr val="dk1"/>
                </a:solidFill>
              </a:rPr>
              <a:t> </a:t>
            </a:r>
            <a:r>
              <a:rPr lang="de-CH" dirty="0" err="1">
                <a:solidFill>
                  <a:schemeClr val="dk1"/>
                </a:solidFill>
              </a:rPr>
              <a:t>huippuammattilaisia</a:t>
            </a:r>
            <a:r>
              <a:rPr lang="de-CH" dirty="0">
                <a:solidFill>
                  <a:schemeClr val="dk1"/>
                </a:solidFill>
              </a:rPr>
              <a:t> </a:t>
            </a:r>
            <a:r>
              <a:rPr lang="de-CH" dirty="0" err="1">
                <a:solidFill>
                  <a:schemeClr val="dk1"/>
                </a:solidFill>
              </a:rPr>
              <a:t>Aasiasta</a:t>
            </a:r>
            <a:r>
              <a:rPr lang="de-CH" dirty="0">
                <a:solidFill>
                  <a:schemeClr val="dk1"/>
                </a:solidFill>
              </a:rPr>
              <a:t> ja </a:t>
            </a:r>
            <a:r>
              <a:rPr lang="de-CH" dirty="0" err="1">
                <a:solidFill>
                  <a:schemeClr val="dk1"/>
                </a:solidFill>
              </a:rPr>
              <a:t>Etelä-Euroopasta</a:t>
            </a:r>
            <a:r>
              <a:rPr lang="de-CH" dirty="0">
                <a:solidFill>
                  <a:schemeClr val="dk1"/>
                </a:solidFill>
              </a:rPr>
              <a:t>, </a:t>
            </a:r>
            <a:r>
              <a:rPr lang="de-CH" dirty="0" err="1">
                <a:solidFill>
                  <a:schemeClr val="dk1"/>
                </a:solidFill>
              </a:rPr>
              <a:t>josta</a:t>
            </a:r>
            <a:r>
              <a:rPr lang="de-CH" dirty="0">
                <a:solidFill>
                  <a:schemeClr val="dk1"/>
                </a:solidFill>
              </a:rPr>
              <a:t> </a:t>
            </a:r>
            <a:r>
              <a:rPr lang="de-CH" dirty="0" err="1">
                <a:solidFill>
                  <a:schemeClr val="dk1"/>
                </a:solidFill>
              </a:rPr>
              <a:t>myös</a:t>
            </a:r>
            <a:r>
              <a:rPr lang="de-CH" dirty="0">
                <a:solidFill>
                  <a:schemeClr val="dk1"/>
                </a:solidFill>
              </a:rPr>
              <a:t> </a:t>
            </a:r>
            <a:r>
              <a:rPr lang="de-CH" dirty="0" err="1">
                <a:solidFill>
                  <a:schemeClr val="dk1"/>
                </a:solidFill>
              </a:rPr>
              <a:t>ilmastonmuutos</a:t>
            </a:r>
            <a:r>
              <a:rPr lang="de-CH" dirty="0">
                <a:solidFill>
                  <a:schemeClr val="dk1"/>
                </a:solidFill>
              </a:rPr>
              <a:t> ja </a:t>
            </a:r>
            <a:r>
              <a:rPr lang="de-CH" dirty="0" err="1">
                <a:solidFill>
                  <a:schemeClr val="dk1"/>
                </a:solidFill>
              </a:rPr>
              <a:t>taloustilanteen</a:t>
            </a:r>
            <a:r>
              <a:rPr lang="de-CH" dirty="0">
                <a:solidFill>
                  <a:schemeClr val="dk1"/>
                </a:solidFill>
              </a:rPr>
              <a:t> </a:t>
            </a:r>
            <a:r>
              <a:rPr lang="de-CH" dirty="0" err="1">
                <a:solidFill>
                  <a:schemeClr val="dk1"/>
                </a:solidFill>
              </a:rPr>
              <a:t>jatkuva</a:t>
            </a:r>
            <a:r>
              <a:rPr lang="de-CH" dirty="0">
                <a:solidFill>
                  <a:schemeClr val="dk1"/>
                </a:solidFill>
              </a:rPr>
              <a:t> </a:t>
            </a:r>
            <a:r>
              <a:rPr lang="de-CH" dirty="0" err="1">
                <a:solidFill>
                  <a:schemeClr val="dk1"/>
                </a:solidFill>
              </a:rPr>
              <a:t>heikkeneminen</a:t>
            </a:r>
            <a:r>
              <a:rPr lang="de-CH" dirty="0">
                <a:solidFill>
                  <a:schemeClr val="dk1"/>
                </a:solidFill>
              </a:rPr>
              <a:t> </a:t>
            </a:r>
            <a:r>
              <a:rPr lang="de-CH" dirty="0" err="1">
                <a:solidFill>
                  <a:schemeClr val="dk1"/>
                </a:solidFill>
              </a:rPr>
              <a:t>ajaa</a:t>
            </a:r>
            <a:r>
              <a:rPr lang="de-CH" dirty="0">
                <a:solidFill>
                  <a:schemeClr val="dk1"/>
                </a:solidFill>
              </a:rPr>
              <a:t> </a:t>
            </a:r>
            <a:r>
              <a:rPr lang="de-CH" dirty="0" err="1">
                <a:solidFill>
                  <a:schemeClr val="dk1"/>
                </a:solidFill>
              </a:rPr>
              <a:t>ihmisiä</a:t>
            </a:r>
            <a:r>
              <a:rPr lang="de-CH" dirty="0">
                <a:solidFill>
                  <a:schemeClr val="dk1"/>
                </a:solidFill>
              </a:rPr>
              <a:t> </a:t>
            </a:r>
            <a:r>
              <a:rPr lang="de-CH" dirty="0" err="1">
                <a:solidFill>
                  <a:schemeClr val="dk1"/>
                </a:solidFill>
              </a:rPr>
              <a:t>siirtolaisiksi</a:t>
            </a:r>
            <a:r>
              <a:rPr lang="de-CH" dirty="0">
                <a:solidFill>
                  <a:schemeClr val="dk1"/>
                </a:solidFill>
              </a:rPr>
              <a:t>. </a:t>
            </a:r>
            <a:r>
              <a:rPr lang="de-CH" dirty="0" err="1">
                <a:solidFill>
                  <a:schemeClr val="dk1"/>
                </a:solidFill>
              </a:rPr>
              <a:t>Uudenlaiset</a:t>
            </a:r>
            <a:r>
              <a:rPr lang="de-CH" dirty="0">
                <a:solidFill>
                  <a:schemeClr val="dk1"/>
                </a:solidFill>
              </a:rPr>
              <a:t> </a:t>
            </a:r>
            <a:r>
              <a:rPr lang="de-CH" dirty="0" err="1">
                <a:solidFill>
                  <a:schemeClr val="dk1"/>
                </a:solidFill>
              </a:rPr>
              <a:t>toimintalogiikat</a:t>
            </a:r>
            <a:r>
              <a:rPr lang="de-CH" dirty="0">
                <a:solidFill>
                  <a:schemeClr val="dk1"/>
                </a:solidFill>
              </a:rPr>
              <a:t> </a:t>
            </a:r>
            <a:r>
              <a:rPr lang="de-CH" dirty="0" err="1">
                <a:solidFill>
                  <a:schemeClr val="dk1"/>
                </a:solidFill>
              </a:rPr>
              <a:t>muuttavat</a:t>
            </a:r>
            <a:r>
              <a:rPr lang="de-CH" dirty="0">
                <a:solidFill>
                  <a:schemeClr val="dk1"/>
                </a:solidFill>
              </a:rPr>
              <a:t> </a:t>
            </a:r>
            <a:r>
              <a:rPr lang="de-CH" dirty="0" err="1">
                <a:solidFill>
                  <a:schemeClr val="dk1"/>
                </a:solidFill>
              </a:rPr>
              <a:t>koulutusta</a:t>
            </a:r>
            <a:r>
              <a:rPr lang="de-CH" dirty="0">
                <a:solidFill>
                  <a:schemeClr val="dk1"/>
                </a:solidFill>
              </a:rPr>
              <a:t> ja </a:t>
            </a:r>
            <a:r>
              <a:rPr lang="de-CH" dirty="0" err="1">
                <a:solidFill>
                  <a:schemeClr val="dk1"/>
                </a:solidFill>
              </a:rPr>
              <a:t>muiden</a:t>
            </a:r>
            <a:r>
              <a:rPr lang="de-CH" dirty="0">
                <a:solidFill>
                  <a:schemeClr val="dk1"/>
                </a:solidFill>
              </a:rPr>
              <a:t> </a:t>
            </a:r>
            <a:r>
              <a:rPr lang="de-CH" dirty="0" err="1">
                <a:solidFill>
                  <a:schemeClr val="dk1"/>
                </a:solidFill>
              </a:rPr>
              <a:t>yhteiskunnan</a:t>
            </a:r>
            <a:r>
              <a:rPr lang="de-CH" dirty="0">
                <a:solidFill>
                  <a:schemeClr val="dk1"/>
                </a:solidFill>
              </a:rPr>
              <a:t> </a:t>
            </a:r>
            <a:r>
              <a:rPr lang="de-CH" dirty="0" err="1">
                <a:solidFill>
                  <a:schemeClr val="dk1"/>
                </a:solidFill>
              </a:rPr>
              <a:t>palveluiden</a:t>
            </a:r>
            <a:r>
              <a:rPr lang="de-CH" dirty="0">
                <a:solidFill>
                  <a:schemeClr val="dk1"/>
                </a:solidFill>
              </a:rPr>
              <a:t> </a:t>
            </a:r>
            <a:r>
              <a:rPr lang="de-CH" dirty="0" err="1">
                <a:solidFill>
                  <a:schemeClr val="dk1"/>
                </a:solidFill>
              </a:rPr>
              <a:t>tuotantoa</a:t>
            </a:r>
            <a:r>
              <a:rPr lang="de-CH" dirty="0">
                <a:solidFill>
                  <a:schemeClr val="dk1"/>
                </a:solidFill>
              </a:rPr>
              <a:t>. </a:t>
            </a:r>
            <a:r>
              <a:rPr lang="de-CH" dirty="0" err="1">
                <a:solidFill>
                  <a:schemeClr val="dk1"/>
                </a:solidFill>
              </a:rPr>
              <a:t>Sosiaali</a:t>
            </a:r>
            <a:r>
              <a:rPr lang="de-CH" dirty="0">
                <a:solidFill>
                  <a:schemeClr val="dk1"/>
                </a:solidFill>
              </a:rPr>
              <a:t>- ja </a:t>
            </a:r>
            <a:r>
              <a:rPr lang="de-CH" dirty="0" err="1">
                <a:solidFill>
                  <a:schemeClr val="dk1"/>
                </a:solidFill>
              </a:rPr>
              <a:t>terveyssektorin</a:t>
            </a:r>
            <a:r>
              <a:rPr lang="de-CH" dirty="0">
                <a:solidFill>
                  <a:schemeClr val="dk1"/>
                </a:solidFill>
              </a:rPr>
              <a:t> </a:t>
            </a:r>
            <a:r>
              <a:rPr lang="de-CH" dirty="0" err="1">
                <a:solidFill>
                  <a:schemeClr val="dk1"/>
                </a:solidFill>
              </a:rPr>
              <a:t>työpaikkamäärän</a:t>
            </a:r>
            <a:r>
              <a:rPr lang="de-CH" dirty="0">
                <a:solidFill>
                  <a:schemeClr val="dk1"/>
                </a:solidFill>
              </a:rPr>
              <a:t> </a:t>
            </a:r>
            <a:r>
              <a:rPr lang="de-CH" dirty="0" err="1">
                <a:solidFill>
                  <a:schemeClr val="dk1"/>
                </a:solidFill>
              </a:rPr>
              <a:t>kasvu</a:t>
            </a:r>
            <a:r>
              <a:rPr lang="de-CH" dirty="0">
                <a:solidFill>
                  <a:schemeClr val="dk1"/>
                </a:solidFill>
              </a:rPr>
              <a:t> </a:t>
            </a:r>
            <a:r>
              <a:rPr lang="de-CH" dirty="0" err="1">
                <a:solidFill>
                  <a:schemeClr val="dk1"/>
                </a:solidFill>
              </a:rPr>
              <a:t>taittuu</a:t>
            </a:r>
            <a:r>
              <a:rPr lang="de-CH" dirty="0">
                <a:solidFill>
                  <a:schemeClr val="dk1"/>
                </a:solidFill>
              </a:rPr>
              <a:t>, </a:t>
            </a:r>
            <a:r>
              <a:rPr lang="de-CH" dirty="0" err="1">
                <a:solidFill>
                  <a:schemeClr val="dk1"/>
                </a:solidFill>
              </a:rPr>
              <a:t>kun</a:t>
            </a:r>
            <a:r>
              <a:rPr lang="de-CH" dirty="0">
                <a:solidFill>
                  <a:schemeClr val="dk1"/>
                </a:solidFill>
              </a:rPr>
              <a:t> </a:t>
            </a:r>
            <a:r>
              <a:rPr lang="de-CH" dirty="0" err="1">
                <a:solidFill>
                  <a:schemeClr val="dk1"/>
                </a:solidFill>
              </a:rPr>
              <a:t>palvelut</a:t>
            </a:r>
            <a:r>
              <a:rPr lang="de-CH" dirty="0">
                <a:solidFill>
                  <a:schemeClr val="dk1"/>
                </a:solidFill>
              </a:rPr>
              <a:t> </a:t>
            </a:r>
            <a:r>
              <a:rPr lang="de-CH" dirty="0" err="1">
                <a:solidFill>
                  <a:schemeClr val="dk1"/>
                </a:solidFill>
              </a:rPr>
              <a:t>automatisoituvat</a:t>
            </a:r>
            <a:r>
              <a:rPr lang="de-CH" dirty="0">
                <a:solidFill>
                  <a:schemeClr val="dk1"/>
                </a:solidFill>
              </a:rPr>
              <a:t> </a:t>
            </a:r>
            <a:r>
              <a:rPr lang="de-CH" dirty="0" err="1">
                <a:solidFill>
                  <a:schemeClr val="dk1"/>
                </a:solidFill>
              </a:rPr>
              <a:t>voimakkaasti</a:t>
            </a:r>
            <a:r>
              <a:rPr lang="de-CH" dirty="0">
                <a:solidFill>
                  <a:schemeClr val="dk1"/>
                </a:solidFill>
              </a:rPr>
              <a:t> ja </a:t>
            </a:r>
            <a:r>
              <a:rPr lang="de-CH" dirty="0" err="1">
                <a:solidFill>
                  <a:schemeClr val="dk1"/>
                </a:solidFill>
              </a:rPr>
              <a:t>digitaaliset</a:t>
            </a:r>
            <a:r>
              <a:rPr lang="de-CH" dirty="0">
                <a:solidFill>
                  <a:schemeClr val="dk1"/>
                </a:solidFill>
              </a:rPr>
              <a:t> </a:t>
            </a:r>
            <a:r>
              <a:rPr lang="de-CH" dirty="0" err="1">
                <a:solidFill>
                  <a:schemeClr val="dk1"/>
                </a:solidFill>
              </a:rPr>
              <a:t>palvelut</a:t>
            </a:r>
            <a:r>
              <a:rPr lang="de-CH" dirty="0">
                <a:solidFill>
                  <a:schemeClr val="dk1"/>
                </a:solidFill>
              </a:rPr>
              <a:t> </a:t>
            </a:r>
            <a:r>
              <a:rPr lang="de-CH" dirty="0" err="1">
                <a:solidFill>
                  <a:schemeClr val="dk1"/>
                </a:solidFill>
              </a:rPr>
              <a:t>mahdollistavat</a:t>
            </a:r>
            <a:r>
              <a:rPr lang="de-CH" dirty="0">
                <a:solidFill>
                  <a:schemeClr val="dk1"/>
                </a:solidFill>
              </a:rPr>
              <a:t> </a:t>
            </a:r>
            <a:r>
              <a:rPr lang="de-CH" dirty="0" err="1">
                <a:solidFill>
                  <a:schemeClr val="dk1"/>
                </a:solidFill>
              </a:rPr>
              <a:t>ihmisten</a:t>
            </a:r>
            <a:r>
              <a:rPr lang="de-CH" dirty="0">
                <a:solidFill>
                  <a:schemeClr val="dk1"/>
                </a:solidFill>
              </a:rPr>
              <a:t> </a:t>
            </a:r>
            <a:r>
              <a:rPr lang="de-CH" dirty="0" err="1">
                <a:solidFill>
                  <a:schemeClr val="dk1"/>
                </a:solidFill>
              </a:rPr>
              <a:t>itsehoidon</a:t>
            </a:r>
            <a:r>
              <a:rPr lang="de-CH" dirty="0">
                <a:solidFill>
                  <a:schemeClr val="dk1"/>
                </a:solidFill>
              </a:rPr>
              <a:t>. </a:t>
            </a:r>
            <a:endParaRPr dirty="0"/>
          </a:p>
          <a:p>
            <a:pPr marL="0" lvl="0" indent="0" algn="l" rtl="0">
              <a:spcBef>
                <a:spcPts val="0"/>
              </a:spcBef>
              <a:spcAft>
                <a:spcPts val="0"/>
              </a:spcAft>
              <a:buNone/>
            </a:pPr>
            <a:br>
              <a:rPr lang="de-CH" dirty="0"/>
            </a:br>
            <a:r>
              <a:rPr lang="de-CH" dirty="0">
                <a:solidFill>
                  <a:schemeClr val="dk1"/>
                </a:solidFill>
              </a:rPr>
              <a:t>Asuinrakentaminen on </a:t>
            </a:r>
            <a:r>
              <a:rPr lang="de-CH" dirty="0" err="1">
                <a:solidFill>
                  <a:schemeClr val="dk1"/>
                </a:solidFill>
              </a:rPr>
              <a:t>vilkasta</a:t>
            </a:r>
            <a:r>
              <a:rPr lang="de-CH" dirty="0">
                <a:solidFill>
                  <a:schemeClr val="dk1"/>
                </a:solidFill>
              </a:rPr>
              <a:t> ja </a:t>
            </a:r>
            <a:r>
              <a:rPr lang="de-CH" dirty="0" err="1">
                <a:solidFill>
                  <a:schemeClr val="dk1"/>
                </a:solidFill>
              </a:rPr>
              <a:t>monimuotoista</a:t>
            </a:r>
            <a:r>
              <a:rPr lang="de-CH" dirty="0">
                <a:solidFill>
                  <a:schemeClr val="dk1"/>
                </a:solidFill>
              </a:rPr>
              <a:t> </a:t>
            </a:r>
            <a:r>
              <a:rPr lang="de-CH" dirty="0" err="1">
                <a:solidFill>
                  <a:schemeClr val="dk1"/>
                </a:solidFill>
              </a:rPr>
              <a:t>kaikkialla</a:t>
            </a:r>
            <a:r>
              <a:rPr lang="de-CH" dirty="0">
                <a:solidFill>
                  <a:schemeClr val="dk1"/>
                </a:solidFill>
              </a:rPr>
              <a:t> </a:t>
            </a:r>
            <a:r>
              <a:rPr lang="de-CH" dirty="0" err="1">
                <a:solidFill>
                  <a:schemeClr val="dk1"/>
                </a:solidFill>
              </a:rPr>
              <a:t>kasvukolmion</a:t>
            </a:r>
            <a:r>
              <a:rPr lang="de-CH" dirty="0">
                <a:solidFill>
                  <a:schemeClr val="dk1"/>
                </a:solidFill>
              </a:rPr>
              <a:t> </a:t>
            </a:r>
            <a:r>
              <a:rPr lang="de-CH" dirty="0" err="1">
                <a:solidFill>
                  <a:schemeClr val="dk1"/>
                </a:solidFill>
              </a:rPr>
              <a:t>alueella</a:t>
            </a:r>
            <a:r>
              <a:rPr lang="de-CH" dirty="0">
                <a:solidFill>
                  <a:schemeClr val="dk1"/>
                </a:solidFill>
              </a:rPr>
              <a:t>, </a:t>
            </a:r>
            <a:r>
              <a:rPr lang="de-CH" dirty="0" err="1">
                <a:solidFill>
                  <a:schemeClr val="dk1"/>
                </a:solidFill>
              </a:rPr>
              <a:t>mutta</a:t>
            </a:r>
            <a:r>
              <a:rPr lang="de-CH" dirty="0">
                <a:solidFill>
                  <a:schemeClr val="dk1"/>
                </a:solidFill>
              </a:rPr>
              <a:t> </a:t>
            </a:r>
            <a:r>
              <a:rPr lang="de-CH" dirty="0" err="1">
                <a:solidFill>
                  <a:schemeClr val="dk1"/>
                </a:solidFill>
              </a:rPr>
              <a:t>erityisesti</a:t>
            </a:r>
            <a:r>
              <a:rPr lang="de-CH" dirty="0">
                <a:solidFill>
                  <a:schemeClr val="dk1"/>
                </a:solidFill>
              </a:rPr>
              <a:t> </a:t>
            </a:r>
            <a:r>
              <a:rPr lang="de-CH" dirty="0" err="1">
                <a:solidFill>
                  <a:schemeClr val="dk1"/>
                </a:solidFill>
              </a:rPr>
              <a:t>tiivis</a:t>
            </a:r>
            <a:r>
              <a:rPr lang="de-CH" dirty="0">
                <a:solidFill>
                  <a:schemeClr val="dk1"/>
                </a:solidFill>
              </a:rPr>
              <a:t> ja </a:t>
            </a:r>
            <a:r>
              <a:rPr lang="de-CH" dirty="0" err="1">
                <a:solidFill>
                  <a:schemeClr val="dk1"/>
                </a:solidFill>
              </a:rPr>
              <a:t>matala</a:t>
            </a:r>
            <a:r>
              <a:rPr lang="de-CH" dirty="0">
                <a:solidFill>
                  <a:schemeClr val="dk1"/>
                </a:solidFill>
              </a:rPr>
              <a:t> </a:t>
            </a:r>
            <a:r>
              <a:rPr lang="de-CH" dirty="0" err="1">
                <a:solidFill>
                  <a:schemeClr val="dk1"/>
                </a:solidFill>
              </a:rPr>
              <a:t>rakentaminen</a:t>
            </a:r>
            <a:r>
              <a:rPr lang="de-CH" dirty="0">
                <a:solidFill>
                  <a:schemeClr val="dk1"/>
                </a:solidFill>
              </a:rPr>
              <a:t> on </a:t>
            </a:r>
            <a:r>
              <a:rPr lang="de-CH" dirty="0" err="1">
                <a:solidFill>
                  <a:schemeClr val="dk1"/>
                </a:solidFill>
              </a:rPr>
              <a:t>lisännyt</a:t>
            </a:r>
            <a:r>
              <a:rPr lang="de-CH" dirty="0">
                <a:solidFill>
                  <a:schemeClr val="dk1"/>
                </a:solidFill>
              </a:rPr>
              <a:t> </a:t>
            </a:r>
            <a:r>
              <a:rPr lang="de-CH" dirty="0" err="1">
                <a:solidFill>
                  <a:schemeClr val="dk1"/>
                </a:solidFill>
              </a:rPr>
              <a:t>suosiotaan</a:t>
            </a:r>
            <a:r>
              <a:rPr lang="de-CH" dirty="0">
                <a:solidFill>
                  <a:schemeClr val="dk1"/>
                </a:solidFill>
              </a:rPr>
              <a:t>. </a:t>
            </a:r>
            <a:r>
              <a:rPr lang="de-CH" dirty="0" err="1">
                <a:solidFill>
                  <a:schemeClr val="dk1"/>
                </a:solidFill>
              </a:rPr>
              <a:t>Parantuneet</a:t>
            </a:r>
            <a:r>
              <a:rPr lang="de-CH" dirty="0">
                <a:solidFill>
                  <a:schemeClr val="dk1"/>
                </a:solidFill>
              </a:rPr>
              <a:t> </a:t>
            </a:r>
            <a:r>
              <a:rPr lang="de-CH" dirty="0" err="1">
                <a:solidFill>
                  <a:schemeClr val="dk1"/>
                </a:solidFill>
              </a:rPr>
              <a:t>liikenneyhteydet</a:t>
            </a:r>
            <a:r>
              <a:rPr lang="de-CH" dirty="0">
                <a:solidFill>
                  <a:schemeClr val="dk1"/>
                </a:solidFill>
              </a:rPr>
              <a:t> </a:t>
            </a:r>
            <a:r>
              <a:rPr lang="de-CH" dirty="0" err="1">
                <a:solidFill>
                  <a:schemeClr val="dk1"/>
                </a:solidFill>
              </a:rPr>
              <a:t>ovat</a:t>
            </a:r>
            <a:r>
              <a:rPr lang="de-CH" dirty="0">
                <a:solidFill>
                  <a:schemeClr val="dk1"/>
                </a:solidFill>
              </a:rPr>
              <a:t> </a:t>
            </a:r>
            <a:r>
              <a:rPr lang="de-CH" dirty="0" err="1">
                <a:solidFill>
                  <a:schemeClr val="dk1"/>
                </a:solidFill>
              </a:rPr>
              <a:t>lisänneet</a:t>
            </a:r>
            <a:r>
              <a:rPr lang="de-CH" dirty="0">
                <a:solidFill>
                  <a:schemeClr val="dk1"/>
                </a:solidFill>
              </a:rPr>
              <a:t> </a:t>
            </a:r>
            <a:r>
              <a:rPr lang="de-CH" dirty="0" err="1">
                <a:solidFill>
                  <a:schemeClr val="dk1"/>
                </a:solidFill>
              </a:rPr>
              <a:t>keskeisten</a:t>
            </a:r>
            <a:r>
              <a:rPr lang="de-CH" dirty="0">
                <a:solidFill>
                  <a:schemeClr val="dk1"/>
                </a:solidFill>
              </a:rPr>
              <a:t> </a:t>
            </a:r>
            <a:r>
              <a:rPr lang="de-CH" dirty="0" err="1">
                <a:solidFill>
                  <a:schemeClr val="dk1"/>
                </a:solidFill>
              </a:rPr>
              <a:t>sijaintien</a:t>
            </a:r>
            <a:r>
              <a:rPr lang="de-CH" dirty="0">
                <a:solidFill>
                  <a:schemeClr val="dk1"/>
                </a:solidFill>
              </a:rPr>
              <a:t> </a:t>
            </a:r>
            <a:r>
              <a:rPr lang="de-CH" dirty="0" err="1">
                <a:solidFill>
                  <a:schemeClr val="dk1"/>
                </a:solidFill>
              </a:rPr>
              <a:t>määrää</a:t>
            </a:r>
            <a:r>
              <a:rPr lang="de-CH" dirty="0">
                <a:solidFill>
                  <a:schemeClr val="dk1"/>
                </a:solidFill>
              </a:rPr>
              <a:t> ja </a:t>
            </a:r>
            <a:r>
              <a:rPr lang="de-CH" dirty="0" err="1">
                <a:solidFill>
                  <a:schemeClr val="dk1"/>
                </a:solidFill>
              </a:rPr>
              <a:t>näiden</a:t>
            </a:r>
            <a:r>
              <a:rPr lang="de-CH" dirty="0">
                <a:solidFill>
                  <a:schemeClr val="dk1"/>
                </a:solidFill>
              </a:rPr>
              <a:t> </a:t>
            </a:r>
            <a:r>
              <a:rPr lang="de-CH" dirty="0" err="1">
                <a:solidFill>
                  <a:schemeClr val="dk1"/>
                </a:solidFill>
              </a:rPr>
              <a:t>solmukohtien</a:t>
            </a:r>
            <a:r>
              <a:rPr lang="de-CH" dirty="0">
                <a:solidFill>
                  <a:schemeClr val="dk1"/>
                </a:solidFill>
              </a:rPr>
              <a:t> </a:t>
            </a:r>
            <a:r>
              <a:rPr lang="de-CH" dirty="0" err="1">
                <a:solidFill>
                  <a:schemeClr val="dk1"/>
                </a:solidFill>
              </a:rPr>
              <a:t>ympäristöön</a:t>
            </a:r>
            <a:r>
              <a:rPr lang="de-CH" dirty="0">
                <a:solidFill>
                  <a:schemeClr val="dk1"/>
                </a:solidFill>
              </a:rPr>
              <a:t> </a:t>
            </a:r>
            <a:r>
              <a:rPr lang="de-CH" dirty="0" err="1">
                <a:solidFill>
                  <a:schemeClr val="dk1"/>
                </a:solidFill>
              </a:rPr>
              <a:t>muodostuu</a:t>
            </a:r>
            <a:r>
              <a:rPr lang="de-CH" dirty="0">
                <a:solidFill>
                  <a:schemeClr val="dk1"/>
                </a:solidFill>
              </a:rPr>
              <a:t> </a:t>
            </a:r>
            <a:r>
              <a:rPr lang="de-CH" dirty="0" err="1">
                <a:solidFill>
                  <a:schemeClr val="dk1"/>
                </a:solidFill>
              </a:rPr>
              <a:t>uusia</a:t>
            </a:r>
            <a:r>
              <a:rPr lang="de-CH" dirty="0">
                <a:solidFill>
                  <a:schemeClr val="dk1"/>
                </a:solidFill>
              </a:rPr>
              <a:t> </a:t>
            </a:r>
            <a:r>
              <a:rPr lang="de-CH" dirty="0" err="1">
                <a:solidFill>
                  <a:schemeClr val="dk1"/>
                </a:solidFill>
              </a:rPr>
              <a:t>pientaloalueita</a:t>
            </a:r>
            <a:r>
              <a:rPr lang="de-CH" dirty="0">
                <a:solidFill>
                  <a:schemeClr val="dk1"/>
                </a:solidFill>
              </a:rPr>
              <a:t>. </a:t>
            </a:r>
            <a:r>
              <a:rPr lang="de-CH" dirty="0" err="1">
                <a:solidFill>
                  <a:schemeClr val="dk1"/>
                </a:solidFill>
              </a:rPr>
              <a:t>Varsinkin</a:t>
            </a:r>
            <a:r>
              <a:rPr lang="de-CH" dirty="0">
                <a:solidFill>
                  <a:schemeClr val="dk1"/>
                </a:solidFill>
              </a:rPr>
              <a:t> </a:t>
            </a:r>
            <a:r>
              <a:rPr lang="de-CH" dirty="0" err="1">
                <a:solidFill>
                  <a:schemeClr val="dk1"/>
                </a:solidFill>
              </a:rPr>
              <a:t>ulkomainen</a:t>
            </a:r>
            <a:r>
              <a:rPr lang="de-CH" dirty="0">
                <a:solidFill>
                  <a:schemeClr val="dk1"/>
                </a:solidFill>
              </a:rPr>
              <a:t> </a:t>
            </a:r>
            <a:r>
              <a:rPr lang="de-CH" dirty="0" err="1">
                <a:solidFill>
                  <a:schemeClr val="dk1"/>
                </a:solidFill>
              </a:rPr>
              <a:t>työvoima</a:t>
            </a:r>
            <a:r>
              <a:rPr lang="de-CH" dirty="0">
                <a:solidFill>
                  <a:schemeClr val="dk1"/>
                </a:solidFill>
              </a:rPr>
              <a:t> </a:t>
            </a:r>
            <a:r>
              <a:rPr lang="de-CH" dirty="0" err="1">
                <a:solidFill>
                  <a:schemeClr val="dk1"/>
                </a:solidFill>
              </a:rPr>
              <a:t>haluaa</a:t>
            </a:r>
            <a:r>
              <a:rPr lang="de-CH" dirty="0">
                <a:solidFill>
                  <a:schemeClr val="dk1"/>
                </a:solidFill>
              </a:rPr>
              <a:t> </a:t>
            </a:r>
            <a:r>
              <a:rPr lang="de-CH" dirty="0" err="1">
                <a:solidFill>
                  <a:schemeClr val="dk1"/>
                </a:solidFill>
              </a:rPr>
              <a:t>päästä</a:t>
            </a:r>
            <a:r>
              <a:rPr lang="de-CH" dirty="0">
                <a:solidFill>
                  <a:schemeClr val="dk1"/>
                </a:solidFill>
              </a:rPr>
              <a:t> </a:t>
            </a:r>
            <a:r>
              <a:rPr lang="de-CH" dirty="0" err="1">
                <a:solidFill>
                  <a:schemeClr val="dk1"/>
                </a:solidFill>
              </a:rPr>
              <a:t>käsiksi</a:t>
            </a:r>
            <a:r>
              <a:rPr lang="de-CH" dirty="0">
                <a:solidFill>
                  <a:schemeClr val="dk1"/>
                </a:solidFill>
              </a:rPr>
              <a:t> ”</a:t>
            </a:r>
            <a:r>
              <a:rPr lang="de-CH" dirty="0" err="1">
                <a:solidFill>
                  <a:schemeClr val="dk1"/>
                </a:solidFill>
              </a:rPr>
              <a:t>suomalaiseen</a:t>
            </a:r>
            <a:r>
              <a:rPr lang="de-CH" dirty="0">
                <a:solidFill>
                  <a:schemeClr val="dk1"/>
                </a:solidFill>
              </a:rPr>
              <a:t> </a:t>
            </a:r>
            <a:r>
              <a:rPr lang="de-CH" dirty="0" err="1">
                <a:solidFill>
                  <a:schemeClr val="dk1"/>
                </a:solidFill>
              </a:rPr>
              <a:t>puutarhakaupunkiin</a:t>
            </a:r>
            <a:r>
              <a:rPr lang="de-CH" dirty="0">
                <a:solidFill>
                  <a:schemeClr val="dk1"/>
                </a:solidFill>
              </a:rPr>
              <a:t>”. </a:t>
            </a:r>
            <a:r>
              <a:rPr lang="de-CH" dirty="0" err="1">
                <a:solidFill>
                  <a:schemeClr val="dk1"/>
                </a:solidFill>
              </a:rPr>
              <a:t>Kehittyneet</a:t>
            </a:r>
            <a:r>
              <a:rPr lang="de-CH" dirty="0">
                <a:solidFill>
                  <a:schemeClr val="dk1"/>
                </a:solidFill>
              </a:rPr>
              <a:t> </a:t>
            </a:r>
            <a:r>
              <a:rPr lang="de-CH" dirty="0" err="1">
                <a:solidFill>
                  <a:schemeClr val="dk1"/>
                </a:solidFill>
              </a:rPr>
              <a:t>rakennusteknologiat</a:t>
            </a:r>
            <a:r>
              <a:rPr lang="de-CH" dirty="0">
                <a:solidFill>
                  <a:schemeClr val="dk1"/>
                </a:solidFill>
              </a:rPr>
              <a:t> </a:t>
            </a:r>
            <a:r>
              <a:rPr lang="de-CH" dirty="0" err="1">
                <a:solidFill>
                  <a:schemeClr val="dk1"/>
                </a:solidFill>
              </a:rPr>
              <a:t>sekä</a:t>
            </a:r>
            <a:r>
              <a:rPr lang="de-CH" dirty="0">
                <a:solidFill>
                  <a:schemeClr val="dk1"/>
                </a:solidFill>
              </a:rPr>
              <a:t> </a:t>
            </a:r>
            <a:r>
              <a:rPr lang="de-CH" dirty="0" err="1">
                <a:solidFill>
                  <a:schemeClr val="dk1"/>
                </a:solidFill>
              </a:rPr>
              <a:t>energiaratkaisut</a:t>
            </a:r>
            <a:r>
              <a:rPr lang="de-CH" dirty="0">
                <a:solidFill>
                  <a:schemeClr val="dk1"/>
                </a:solidFill>
              </a:rPr>
              <a:t> </a:t>
            </a:r>
            <a:r>
              <a:rPr lang="de-CH" dirty="0" err="1">
                <a:solidFill>
                  <a:schemeClr val="dk1"/>
                </a:solidFill>
              </a:rPr>
              <a:t>ovat</a:t>
            </a:r>
            <a:r>
              <a:rPr lang="de-CH" dirty="0">
                <a:solidFill>
                  <a:schemeClr val="dk1"/>
                </a:solidFill>
              </a:rPr>
              <a:t> </a:t>
            </a:r>
            <a:r>
              <a:rPr lang="de-CH" dirty="0" err="1">
                <a:solidFill>
                  <a:schemeClr val="dk1"/>
                </a:solidFill>
              </a:rPr>
              <a:t>tehneet</a:t>
            </a:r>
            <a:r>
              <a:rPr lang="de-CH" dirty="0">
                <a:solidFill>
                  <a:schemeClr val="dk1"/>
                </a:solidFill>
              </a:rPr>
              <a:t> </a:t>
            </a:r>
            <a:r>
              <a:rPr lang="de-CH" dirty="0" err="1">
                <a:solidFill>
                  <a:schemeClr val="dk1"/>
                </a:solidFill>
              </a:rPr>
              <a:t>rakentamisesta</a:t>
            </a:r>
            <a:r>
              <a:rPr lang="de-CH" dirty="0">
                <a:solidFill>
                  <a:schemeClr val="dk1"/>
                </a:solidFill>
              </a:rPr>
              <a:t> </a:t>
            </a:r>
            <a:r>
              <a:rPr lang="de-CH" dirty="0" err="1">
                <a:solidFill>
                  <a:schemeClr val="dk1"/>
                </a:solidFill>
              </a:rPr>
              <a:t>tehokkaampaa</a:t>
            </a:r>
            <a:r>
              <a:rPr lang="de-CH" dirty="0">
                <a:solidFill>
                  <a:schemeClr val="dk1"/>
                </a:solidFill>
              </a:rPr>
              <a:t> ja </a:t>
            </a:r>
            <a:r>
              <a:rPr lang="de-CH" dirty="0" err="1">
                <a:solidFill>
                  <a:schemeClr val="dk1"/>
                </a:solidFill>
              </a:rPr>
              <a:t>ympäristöystävällisempää</a:t>
            </a:r>
            <a:r>
              <a:rPr lang="de-CH" dirty="0">
                <a:solidFill>
                  <a:schemeClr val="dk1"/>
                </a:solidFill>
              </a:rPr>
              <a:t>. </a:t>
            </a:r>
            <a:r>
              <a:rPr lang="de-CH" dirty="0" err="1">
                <a:solidFill>
                  <a:schemeClr val="dk1"/>
                </a:solidFill>
              </a:rPr>
              <a:t>Pientalojen</a:t>
            </a:r>
            <a:r>
              <a:rPr lang="de-CH" dirty="0">
                <a:solidFill>
                  <a:schemeClr val="dk1"/>
                </a:solidFill>
              </a:rPr>
              <a:t> </a:t>
            </a:r>
            <a:r>
              <a:rPr lang="de-CH" dirty="0" err="1">
                <a:solidFill>
                  <a:schemeClr val="dk1"/>
                </a:solidFill>
              </a:rPr>
              <a:t>energiantuotanto</a:t>
            </a:r>
            <a:r>
              <a:rPr lang="de-CH" dirty="0">
                <a:solidFill>
                  <a:schemeClr val="dk1"/>
                </a:solidFill>
              </a:rPr>
              <a:t> on </a:t>
            </a:r>
            <a:r>
              <a:rPr lang="de-CH" dirty="0" err="1">
                <a:solidFill>
                  <a:schemeClr val="dk1"/>
                </a:solidFill>
              </a:rPr>
              <a:t>hajautettua</a:t>
            </a:r>
            <a:r>
              <a:rPr lang="de-CH" dirty="0">
                <a:solidFill>
                  <a:schemeClr val="dk1"/>
                </a:solidFill>
              </a:rPr>
              <a:t> </a:t>
            </a:r>
            <a:r>
              <a:rPr lang="de-CH" dirty="0" err="1">
                <a:solidFill>
                  <a:schemeClr val="dk1"/>
                </a:solidFill>
              </a:rPr>
              <a:t>perustuen</a:t>
            </a:r>
            <a:r>
              <a:rPr lang="de-CH" dirty="0">
                <a:solidFill>
                  <a:schemeClr val="dk1"/>
                </a:solidFill>
              </a:rPr>
              <a:t> </a:t>
            </a:r>
            <a:r>
              <a:rPr lang="de-CH" dirty="0" err="1">
                <a:solidFill>
                  <a:schemeClr val="dk1"/>
                </a:solidFill>
              </a:rPr>
              <a:t>päästöttömään</a:t>
            </a:r>
            <a:r>
              <a:rPr lang="de-CH" dirty="0">
                <a:solidFill>
                  <a:schemeClr val="dk1"/>
                </a:solidFill>
              </a:rPr>
              <a:t> </a:t>
            </a:r>
            <a:r>
              <a:rPr lang="de-CH" dirty="0" err="1">
                <a:solidFill>
                  <a:schemeClr val="dk1"/>
                </a:solidFill>
              </a:rPr>
              <a:t>energiaan</a:t>
            </a:r>
            <a:r>
              <a:rPr lang="de-CH" dirty="0">
                <a:solidFill>
                  <a:schemeClr val="dk1"/>
                </a:solidFill>
              </a:rPr>
              <a:t> ja </a:t>
            </a:r>
            <a:r>
              <a:rPr lang="de-CH" dirty="0" err="1">
                <a:solidFill>
                  <a:schemeClr val="dk1"/>
                </a:solidFill>
              </a:rPr>
              <a:t>ihmiset</a:t>
            </a:r>
            <a:r>
              <a:rPr lang="de-CH" dirty="0">
                <a:solidFill>
                  <a:schemeClr val="dk1"/>
                </a:solidFill>
              </a:rPr>
              <a:t> </a:t>
            </a:r>
            <a:r>
              <a:rPr lang="de-CH" dirty="0" err="1">
                <a:solidFill>
                  <a:schemeClr val="dk1"/>
                </a:solidFill>
              </a:rPr>
              <a:t>pystyvät</a:t>
            </a:r>
            <a:r>
              <a:rPr lang="de-CH" dirty="0">
                <a:solidFill>
                  <a:schemeClr val="dk1"/>
                </a:solidFill>
              </a:rPr>
              <a:t> </a:t>
            </a:r>
            <a:r>
              <a:rPr lang="de-CH" dirty="0" err="1">
                <a:solidFill>
                  <a:schemeClr val="dk1"/>
                </a:solidFill>
              </a:rPr>
              <a:t>myymään</a:t>
            </a:r>
            <a:r>
              <a:rPr lang="de-CH" dirty="0">
                <a:solidFill>
                  <a:schemeClr val="dk1"/>
                </a:solidFill>
              </a:rPr>
              <a:t> </a:t>
            </a:r>
            <a:r>
              <a:rPr lang="de-CH" dirty="0" err="1">
                <a:solidFill>
                  <a:schemeClr val="dk1"/>
                </a:solidFill>
              </a:rPr>
              <a:t>tuottamaansa</a:t>
            </a:r>
            <a:r>
              <a:rPr lang="de-CH" dirty="0">
                <a:solidFill>
                  <a:schemeClr val="dk1"/>
                </a:solidFill>
              </a:rPr>
              <a:t> </a:t>
            </a:r>
            <a:r>
              <a:rPr lang="de-CH" dirty="0" err="1">
                <a:solidFill>
                  <a:schemeClr val="dk1"/>
                </a:solidFill>
              </a:rPr>
              <a:t>energiaa</a:t>
            </a:r>
            <a:r>
              <a:rPr lang="de-CH" dirty="0">
                <a:solidFill>
                  <a:schemeClr val="dk1"/>
                </a:solidFill>
              </a:rPr>
              <a:t> </a:t>
            </a:r>
            <a:r>
              <a:rPr lang="de-CH" dirty="0" err="1">
                <a:solidFill>
                  <a:schemeClr val="dk1"/>
                </a:solidFill>
              </a:rPr>
              <a:t>sähköverkon</a:t>
            </a:r>
            <a:r>
              <a:rPr lang="de-CH" dirty="0">
                <a:solidFill>
                  <a:schemeClr val="dk1"/>
                </a:solidFill>
              </a:rPr>
              <a:t> </a:t>
            </a:r>
            <a:r>
              <a:rPr lang="de-CH" dirty="0" err="1">
                <a:solidFill>
                  <a:schemeClr val="dk1"/>
                </a:solidFill>
              </a:rPr>
              <a:t>läpi</a:t>
            </a:r>
            <a:r>
              <a:rPr lang="de-CH" dirty="0">
                <a:solidFill>
                  <a:schemeClr val="dk1"/>
                </a:solidFill>
              </a:rPr>
              <a:t> </a:t>
            </a:r>
            <a:r>
              <a:rPr lang="de-CH" dirty="0" err="1">
                <a:solidFill>
                  <a:schemeClr val="dk1"/>
                </a:solidFill>
              </a:rPr>
              <a:t>muille</a:t>
            </a:r>
            <a:r>
              <a:rPr lang="de-CH" dirty="0">
                <a:solidFill>
                  <a:schemeClr val="dk1"/>
                </a:solidFill>
              </a:rPr>
              <a:t> </a:t>
            </a:r>
            <a:r>
              <a:rPr lang="de-CH" dirty="0" err="1">
                <a:solidFill>
                  <a:schemeClr val="dk1"/>
                </a:solidFill>
              </a:rPr>
              <a:t>kuluttajille</a:t>
            </a:r>
            <a:r>
              <a:rPr lang="de-CH" dirty="0">
                <a:solidFill>
                  <a:schemeClr val="dk1"/>
                </a:solidFill>
              </a:rPr>
              <a:t>.</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de-CH" dirty="0" err="1">
                <a:solidFill>
                  <a:schemeClr val="dk1"/>
                </a:solidFill>
              </a:rPr>
              <a:t>Perinteisten</a:t>
            </a:r>
            <a:r>
              <a:rPr lang="de-CH" dirty="0">
                <a:solidFill>
                  <a:schemeClr val="dk1"/>
                </a:solidFill>
              </a:rPr>
              <a:t> </a:t>
            </a:r>
            <a:r>
              <a:rPr lang="de-CH" dirty="0" err="1">
                <a:solidFill>
                  <a:schemeClr val="dk1"/>
                </a:solidFill>
              </a:rPr>
              <a:t>keskustojen</a:t>
            </a:r>
            <a:r>
              <a:rPr lang="de-CH" dirty="0">
                <a:solidFill>
                  <a:schemeClr val="dk1"/>
                </a:solidFill>
              </a:rPr>
              <a:t> </a:t>
            </a:r>
            <a:r>
              <a:rPr lang="de-CH" dirty="0" err="1">
                <a:solidFill>
                  <a:schemeClr val="dk1"/>
                </a:solidFill>
              </a:rPr>
              <a:t>rinnalle</a:t>
            </a:r>
            <a:r>
              <a:rPr lang="de-CH" dirty="0">
                <a:solidFill>
                  <a:schemeClr val="dk1"/>
                </a:solidFill>
              </a:rPr>
              <a:t> on </a:t>
            </a:r>
            <a:r>
              <a:rPr lang="de-CH" dirty="0" err="1">
                <a:solidFill>
                  <a:schemeClr val="dk1"/>
                </a:solidFill>
              </a:rPr>
              <a:t>noussut</a:t>
            </a:r>
            <a:r>
              <a:rPr lang="de-CH" dirty="0">
                <a:solidFill>
                  <a:schemeClr val="dk1"/>
                </a:solidFill>
              </a:rPr>
              <a:t> </a:t>
            </a:r>
            <a:r>
              <a:rPr lang="de-CH" dirty="0" err="1">
                <a:solidFill>
                  <a:schemeClr val="dk1"/>
                </a:solidFill>
              </a:rPr>
              <a:t>huippusaavutettavia</a:t>
            </a:r>
            <a:r>
              <a:rPr lang="de-CH" dirty="0">
                <a:solidFill>
                  <a:schemeClr val="dk1"/>
                </a:solidFill>
              </a:rPr>
              <a:t> </a:t>
            </a:r>
            <a:r>
              <a:rPr lang="de-CH" dirty="0" err="1">
                <a:solidFill>
                  <a:schemeClr val="dk1"/>
                </a:solidFill>
              </a:rPr>
              <a:t>keskittymiä</a:t>
            </a:r>
            <a:r>
              <a:rPr lang="de-CH" dirty="0">
                <a:solidFill>
                  <a:schemeClr val="dk1"/>
                </a:solidFill>
              </a:rPr>
              <a:t>, </a:t>
            </a:r>
            <a:r>
              <a:rPr lang="de-CH" dirty="0" err="1">
                <a:solidFill>
                  <a:schemeClr val="dk1"/>
                </a:solidFill>
              </a:rPr>
              <a:t>kuten</a:t>
            </a:r>
            <a:r>
              <a:rPr lang="de-CH" dirty="0">
                <a:solidFill>
                  <a:schemeClr val="dk1"/>
                </a:solidFill>
              </a:rPr>
              <a:t> </a:t>
            </a:r>
            <a:r>
              <a:rPr lang="de-CH" dirty="0" err="1">
                <a:solidFill>
                  <a:schemeClr val="dk1"/>
                </a:solidFill>
              </a:rPr>
              <a:t>Pasila</a:t>
            </a:r>
            <a:r>
              <a:rPr lang="de-CH" dirty="0">
                <a:solidFill>
                  <a:schemeClr val="dk1"/>
                </a:solidFill>
              </a:rPr>
              <a:t>, </a:t>
            </a:r>
            <a:r>
              <a:rPr lang="de-CH" dirty="0" err="1">
                <a:solidFill>
                  <a:schemeClr val="dk1"/>
                </a:solidFill>
              </a:rPr>
              <a:t>Tampereen</a:t>
            </a:r>
            <a:r>
              <a:rPr lang="de-CH" dirty="0">
                <a:solidFill>
                  <a:schemeClr val="dk1"/>
                </a:solidFill>
              </a:rPr>
              <a:t> </a:t>
            </a:r>
            <a:r>
              <a:rPr lang="de-CH" dirty="0" err="1">
                <a:solidFill>
                  <a:schemeClr val="dk1"/>
                </a:solidFill>
              </a:rPr>
              <a:t>kansi</a:t>
            </a:r>
            <a:r>
              <a:rPr lang="de-CH" dirty="0">
                <a:solidFill>
                  <a:schemeClr val="dk1"/>
                </a:solidFill>
              </a:rPr>
              <a:t> ja </a:t>
            </a:r>
            <a:r>
              <a:rPr lang="de-CH" dirty="0" err="1">
                <a:solidFill>
                  <a:schemeClr val="dk1"/>
                </a:solidFill>
              </a:rPr>
              <a:t>Kupittaa</a:t>
            </a:r>
            <a:r>
              <a:rPr lang="de-CH" dirty="0">
                <a:solidFill>
                  <a:schemeClr val="dk1"/>
                </a:solidFill>
              </a:rPr>
              <a:t>, </a:t>
            </a:r>
            <a:r>
              <a:rPr lang="de-CH" dirty="0" err="1">
                <a:solidFill>
                  <a:schemeClr val="dk1"/>
                </a:solidFill>
              </a:rPr>
              <a:t>jotka</a:t>
            </a:r>
            <a:r>
              <a:rPr lang="de-CH" dirty="0">
                <a:solidFill>
                  <a:schemeClr val="dk1"/>
                </a:solidFill>
              </a:rPr>
              <a:t> </a:t>
            </a:r>
            <a:r>
              <a:rPr lang="de-CH" dirty="0" err="1">
                <a:solidFill>
                  <a:schemeClr val="dk1"/>
                </a:solidFill>
              </a:rPr>
              <a:t>tarjoavat</a:t>
            </a:r>
            <a:r>
              <a:rPr lang="de-CH" dirty="0">
                <a:solidFill>
                  <a:schemeClr val="dk1"/>
                </a:solidFill>
              </a:rPr>
              <a:t> </a:t>
            </a:r>
            <a:r>
              <a:rPr lang="de-CH" dirty="0" err="1">
                <a:solidFill>
                  <a:schemeClr val="dk1"/>
                </a:solidFill>
              </a:rPr>
              <a:t>fyysistä</a:t>
            </a:r>
            <a:r>
              <a:rPr lang="de-CH" dirty="0">
                <a:solidFill>
                  <a:schemeClr val="dk1"/>
                </a:solidFill>
              </a:rPr>
              <a:t> </a:t>
            </a:r>
            <a:r>
              <a:rPr lang="de-CH" dirty="0" err="1">
                <a:solidFill>
                  <a:schemeClr val="dk1"/>
                </a:solidFill>
              </a:rPr>
              <a:t>työtilaa</a:t>
            </a:r>
            <a:r>
              <a:rPr lang="de-CH" dirty="0">
                <a:solidFill>
                  <a:schemeClr val="dk1"/>
                </a:solidFill>
              </a:rPr>
              <a:t> ja </a:t>
            </a:r>
            <a:r>
              <a:rPr lang="de-CH" dirty="0" err="1">
                <a:solidFill>
                  <a:schemeClr val="dk1"/>
                </a:solidFill>
              </a:rPr>
              <a:t>kohtauspaikkoja</a:t>
            </a:r>
            <a:r>
              <a:rPr lang="de-CH" dirty="0">
                <a:solidFill>
                  <a:schemeClr val="dk1"/>
                </a:solidFill>
              </a:rPr>
              <a:t>, </a:t>
            </a:r>
            <a:r>
              <a:rPr lang="de-CH" dirty="0" err="1">
                <a:solidFill>
                  <a:schemeClr val="dk1"/>
                </a:solidFill>
              </a:rPr>
              <a:t>silloin</a:t>
            </a:r>
            <a:r>
              <a:rPr lang="de-CH" dirty="0">
                <a:solidFill>
                  <a:schemeClr val="dk1"/>
                </a:solidFill>
              </a:rPr>
              <a:t> </a:t>
            </a:r>
            <a:r>
              <a:rPr lang="de-CH" dirty="0" err="1">
                <a:solidFill>
                  <a:schemeClr val="dk1"/>
                </a:solidFill>
              </a:rPr>
              <a:t>kun</a:t>
            </a:r>
            <a:r>
              <a:rPr lang="de-CH" dirty="0">
                <a:solidFill>
                  <a:schemeClr val="dk1"/>
                </a:solidFill>
              </a:rPr>
              <a:t> </a:t>
            </a:r>
            <a:r>
              <a:rPr lang="de-CH" dirty="0" err="1">
                <a:solidFill>
                  <a:schemeClr val="dk1"/>
                </a:solidFill>
              </a:rPr>
              <a:t>niille</a:t>
            </a:r>
            <a:r>
              <a:rPr lang="de-CH" dirty="0">
                <a:solidFill>
                  <a:schemeClr val="dk1"/>
                </a:solidFill>
              </a:rPr>
              <a:t> on </a:t>
            </a:r>
            <a:r>
              <a:rPr lang="de-CH" dirty="0" err="1">
                <a:solidFill>
                  <a:schemeClr val="dk1"/>
                </a:solidFill>
              </a:rPr>
              <a:t>tarvetta</a:t>
            </a:r>
            <a:r>
              <a:rPr lang="de-CH" dirty="0">
                <a:solidFill>
                  <a:schemeClr val="dk1"/>
                </a:solidFill>
              </a:rPr>
              <a:t>. </a:t>
            </a:r>
            <a:r>
              <a:rPr lang="de-CH" dirty="0" err="1">
                <a:solidFill>
                  <a:schemeClr val="dk1"/>
                </a:solidFill>
              </a:rPr>
              <a:t>Muutoin</a:t>
            </a:r>
            <a:r>
              <a:rPr lang="de-CH" dirty="0">
                <a:solidFill>
                  <a:schemeClr val="dk1"/>
                </a:solidFill>
              </a:rPr>
              <a:t> </a:t>
            </a:r>
            <a:r>
              <a:rPr lang="de-CH" dirty="0" err="1">
                <a:solidFill>
                  <a:schemeClr val="dk1"/>
                </a:solidFill>
              </a:rPr>
              <a:t>suuri</a:t>
            </a:r>
            <a:r>
              <a:rPr lang="de-CH" dirty="0">
                <a:solidFill>
                  <a:schemeClr val="dk1"/>
                </a:solidFill>
              </a:rPr>
              <a:t> </a:t>
            </a:r>
            <a:r>
              <a:rPr lang="de-CH" dirty="0" err="1">
                <a:solidFill>
                  <a:schemeClr val="dk1"/>
                </a:solidFill>
              </a:rPr>
              <a:t>osa</a:t>
            </a:r>
            <a:r>
              <a:rPr lang="de-CH" dirty="0">
                <a:solidFill>
                  <a:schemeClr val="dk1"/>
                </a:solidFill>
              </a:rPr>
              <a:t> </a:t>
            </a:r>
            <a:r>
              <a:rPr lang="de-CH" dirty="0" err="1">
                <a:solidFill>
                  <a:schemeClr val="dk1"/>
                </a:solidFill>
              </a:rPr>
              <a:t>työstä</a:t>
            </a:r>
            <a:r>
              <a:rPr lang="de-CH" dirty="0">
                <a:solidFill>
                  <a:schemeClr val="dk1"/>
                </a:solidFill>
              </a:rPr>
              <a:t> tehdään </a:t>
            </a:r>
            <a:r>
              <a:rPr lang="de-CH" dirty="0" err="1">
                <a:solidFill>
                  <a:schemeClr val="dk1"/>
                </a:solidFill>
              </a:rPr>
              <a:t>etänä</a:t>
            </a:r>
            <a:r>
              <a:rPr lang="de-CH" dirty="0">
                <a:solidFill>
                  <a:schemeClr val="dk1"/>
                </a:solidFill>
              </a:rPr>
              <a:t>, </a:t>
            </a:r>
            <a:r>
              <a:rPr lang="de-CH" dirty="0" err="1">
                <a:solidFill>
                  <a:schemeClr val="dk1"/>
                </a:solidFill>
              </a:rPr>
              <a:t>eikä</a:t>
            </a:r>
            <a:r>
              <a:rPr lang="de-CH" dirty="0">
                <a:solidFill>
                  <a:schemeClr val="dk1"/>
                </a:solidFill>
              </a:rPr>
              <a:t> </a:t>
            </a:r>
            <a:r>
              <a:rPr lang="de-CH" dirty="0" err="1">
                <a:solidFill>
                  <a:schemeClr val="dk1"/>
                </a:solidFill>
              </a:rPr>
              <a:t>sijainnilla</a:t>
            </a:r>
            <a:r>
              <a:rPr lang="de-CH" dirty="0">
                <a:solidFill>
                  <a:schemeClr val="dk1"/>
                </a:solidFill>
              </a:rPr>
              <a:t> </a:t>
            </a:r>
            <a:r>
              <a:rPr lang="de-CH" dirty="0" err="1">
                <a:solidFill>
                  <a:schemeClr val="dk1"/>
                </a:solidFill>
              </a:rPr>
              <a:t>ole</a:t>
            </a:r>
            <a:r>
              <a:rPr lang="de-CH" dirty="0">
                <a:solidFill>
                  <a:schemeClr val="dk1"/>
                </a:solidFill>
              </a:rPr>
              <a:t> </a:t>
            </a:r>
            <a:r>
              <a:rPr lang="de-CH" dirty="0" err="1">
                <a:solidFill>
                  <a:schemeClr val="dk1"/>
                </a:solidFill>
              </a:rPr>
              <a:t>suurta</a:t>
            </a:r>
            <a:r>
              <a:rPr lang="de-CH" dirty="0">
                <a:solidFill>
                  <a:schemeClr val="dk1"/>
                </a:solidFill>
              </a:rPr>
              <a:t> </a:t>
            </a:r>
            <a:r>
              <a:rPr lang="de-CH" dirty="0" err="1">
                <a:solidFill>
                  <a:schemeClr val="dk1"/>
                </a:solidFill>
              </a:rPr>
              <a:t>merkitystä</a:t>
            </a:r>
            <a:r>
              <a:rPr lang="de-CH" dirty="0">
                <a:solidFill>
                  <a:schemeClr val="dk1"/>
                </a:solidFill>
              </a:rPr>
              <a:t> </a:t>
            </a:r>
            <a:r>
              <a:rPr lang="de-CH" dirty="0" err="1">
                <a:solidFill>
                  <a:schemeClr val="dk1"/>
                </a:solidFill>
              </a:rPr>
              <a:t>varsinkaan</a:t>
            </a:r>
            <a:r>
              <a:rPr lang="de-CH" dirty="0">
                <a:solidFill>
                  <a:schemeClr val="dk1"/>
                </a:solidFill>
              </a:rPr>
              <a:t> </a:t>
            </a:r>
            <a:r>
              <a:rPr lang="de-CH" dirty="0" err="1">
                <a:solidFill>
                  <a:schemeClr val="dk1"/>
                </a:solidFill>
              </a:rPr>
              <a:t>monilla</a:t>
            </a:r>
            <a:r>
              <a:rPr lang="de-CH" dirty="0">
                <a:solidFill>
                  <a:schemeClr val="dk1"/>
                </a:solidFill>
              </a:rPr>
              <a:t> </a:t>
            </a:r>
            <a:r>
              <a:rPr lang="de-CH" dirty="0" err="1">
                <a:solidFill>
                  <a:schemeClr val="dk1"/>
                </a:solidFill>
              </a:rPr>
              <a:t>asiantuntija-aloilla</a:t>
            </a:r>
            <a:r>
              <a:rPr lang="de-CH" dirty="0">
                <a:solidFill>
                  <a:schemeClr val="dk1"/>
                </a:solidFill>
              </a:rPr>
              <a:t>. </a:t>
            </a:r>
            <a:r>
              <a:rPr lang="de-CH" dirty="0" err="1"/>
              <a:t>Suurin</a:t>
            </a:r>
            <a:r>
              <a:rPr lang="de-CH" dirty="0"/>
              <a:t> </a:t>
            </a:r>
            <a:r>
              <a:rPr lang="de-CH" dirty="0" err="1"/>
              <a:t>osa</a:t>
            </a:r>
            <a:r>
              <a:rPr lang="de-CH" dirty="0"/>
              <a:t> </a:t>
            </a:r>
            <a:r>
              <a:rPr lang="de-CH" dirty="0" err="1"/>
              <a:t>ostoksista</a:t>
            </a:r>
            <a:r>
              <a:rPr lang="de-CH" dirty="0"/>
              <a:t> tehdään </a:t>
            </a:r>
            <a:r>
              <a:rPr lang="de-CH" dirty="0" err="1"/>
              <a:t>verkossa</a:t>
            </a:r>
            <a:r>
              <a:rPr lang="de-CH" dirty="0"/>
              <a:t> ja </a:t>
            </a:r>
            <a:r>
              <a:rPr lang="de-CH" dirty="0" err="1"/>
              <a:t>hyödykkeet</a:t>
            </a:r>
            <a:r>
              <a:rPr lang="de-CH" dirty="0"/>
              <a:t> </a:t>
            </a:r>
            <a:r>
              <a:rPr lang="de-CH" dirty="0" err="1"/>
              <a:t>tulevat</a:t>
            </a:r>
            <a:r>
              <a:rPr lang="de-CH" dirty="0"/>
              <a:t> </a:t>
            </a:r>
            <a:r>
              <a:rPr lang="de-CH" dirty="0" err="1"/>
              <a:t>drooneilla</a:t>
            </a:r>
            <a:r>
              <a:rPr lang="de-CH" dirty="0"/>
              <a:t> </a:t>
            </a:r>
            <a:r>
              <a:rPr lang="de-CH" dirty="0" err="1"/>
              <a:t>suoraan</a:t>
            </a:r>
            <a:r>
              <a:rPr lang="de-CH" dirty="0"/>
              <a:t> </a:t>
            </a:r>
            <a:r>
              <a:rPr lang="de-CH" dirty="0" err="1"/>
              <a:t>kotiin</a:t>
            </a:r>
            <a:r>
              <a:rPr lang="de-CH" dirty="0"/>
              <a:t>, </a:t>
            </a:r>
            <a:r>
              <a:rPr lang="de-CH" dirty="0" err="1"/>
              <a:t>joten</a:t>
            </a:r>
            <a:r>
              <a:rPr lang="de-CH" dirty="0"/>
              <a:t> </a:t>
            </a:r>
            <a:r>
              <a:rPr lang="de-CH" dirty="0" err="1"/>
              <a:t>keskustojen</a:t>
            </a:r>
            <a:r>
              <a:rPr lang="de-CH" dirty="0"/>
              <a:t> </a:t>
            </a:r>
            <a:r>
              <a:rPr lang="de-CH" dirty="0" err="1"/>
              <a:t>vetovoima</a:t>
            </a:r>
            <a:r>
              <a:rPr lang="de-CH" dirty="0"/>
              <a:t> </a:t>
            </a:r>
            <a:r>
              <a:rPr lang="de-CH" dirty="0" err="1"/>
              <a:t>vähenee</a:t>
            </a:r>
            <a:r>
              <a:rPr lang="de-CH" dirty="0"/>
              <a:t> </a:t>
            </a:r>
            <a:r>
              <a:rPr lang="de-CH" dirty="0" err="1"/>
              <a:t>siinäkin</a:t>
            </a:r>
            <a:r>
              <a:rPr lang="de-CH" dirty="0"/>
              <a:t> </a:t>
            </a:r>
            <a:r>
              <a:rPr lang="de-CH" dirty="0" err="1"/>
              <a:t>suhteessa</a:t>
            </a:r>
            <a:r>
              <a:rPr lang="de-CH" dirty="0"/>
              <a:t>. </a:t>
            </a:r>
            <a:r>
              <a:rPr lang="de-CH" dirty="0" err="1"/>
              <a:t>Liikkumisen</a:t>
            </a:r>
            <a:r>
              <a:rPr lang="de-CH" dirty="0"/>
              <a:t> </a:t>
            </a:r>
            <a:r>
              <a:rPr lang="de-CH" dirty="0" err="1"/>
              <a:t>helppous</a:t>
            </a:r>
            <a:r>
              <a:rPr lang="de-CH" dirty="0"/>
              <a:t> </a:t>
            </a:r>
            <a:r>
              <a:rPr lang="de-CH" dirty="0" err="1"/>
              <a:t>johtaa</a:t>
            </a:r>
            <a:r>
              <a:rPr lang="de-CH" dirty="0"/>
              <a:t> </a:t>
            </a:r>
            <a:r>
              <a:rPr lang="de-CH" dirty="0" err="1"/>
              <a:t>liikkumisen</a:t>
            </a:r>
            <a:r>
              <a:rPr lang="de-CH" dirty="0"/>
              <a:t> </a:t>
            </a:r>
            <a:r>
              <a:rPr lang="de-CH" dirty="0" err="1"/>
              <a:t>muuttumiseen</a:t>
            </a:r>
            <a:r>
              <a:rPr lang="de-CH" dirty="0"/>
              <a:t> </a:t>
            </a:r>
            <a:r>
              <a:rPr lang="de-CH" dirty="0" err="1"/>
              <a:t>yhä</a:t>
            </a:r>
            <a:r>
              <a:rPr lang="de-CH" dirty="0"/>
              <a:t> </a:t>
            </a:r>
            <a:r>
              <a:rPr lang="de-CH" dirty="0" err="1"/>
              <a:t>kokemusperäisemmäksi</a:t>
            </a:r>
            <a:r>
              <a:rPr lang="de-CH" dirty="0"/>
              <a:t>; </a:t>
            </a:r>
            <a:r>
              <a:rPr lang="de-CH" dirty="0" err="1"/>
              <a:t>kun</a:t>
            </a:r>
            <a:r>
              <a:rPr lang="de-CH" dirty="0"/>
              <a:t> </a:t>
            </a:r>
            <a:r>
              <a:rPr lang="de-CH" dirty="0" err="1"/>
              <a:t>lähdetään</a:t>
            </a:r>
            <a:r>
              <a:rPr lang="de-CH" dirty="0"/>
              <a:t> </a:t>
            </a:r>
            <a:r>
              <a:rPr lang="de-CH" dirty="0" err="1"/>
              <a:t>liikkeelle</a:t>
            </a:r>
            <a:r>
              <a:rPr lang="de-CH" dirty="0"/>
              <a:t>, </a:t>
            </a:r>
            <a:r>
              <a:rPr lang="de-CH" dirty="0" err="1"/>
              <a:t>lähdetään</a:t>
            </a:r>
            <a:r>
              <a:rPr lang="de-CH" dirty="0"/>
              <a:t> </a:t>
            </a:r>
            <a:r>
              <a:rPr lang="de-CH" dirty="0" err="1"/>
              <a:t>koska</a:t>
            </a:r>
            <a:r>
              <a:rPr lang="de-CH" dirty="0"/>
              <a:t> </a:t>
            </a:r>
            <a:r>
              <a:rPr lang="de-CH" dirty="0" err="1"/>
              <a:t>halutaan</a:t>
            </a:r>
            <a:r>
              <a:rPr lang="de-CH"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5f2968bfc5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5f2968bfc5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CH" dirty="0"/>
              <a:t>Kirkkonummi </a:t>
            </a:r>
            <a:r>
              <a:rPr lang="de-CH" dirty="0" err="1"/>
              <a:t>kytkeytyy</a:t>
            </a:r>
            <a:r>
              <a:rPr lang="de-CH" dirty="0"/>
              <a:t> </a:t>
            </a:r>
            <a:r>
              <a:rPr lang="de-CH" dirty="0" err="1"/>
              <a:t>tiiviisti</a:t>
            </a:r>
            <a:r>
              <a:rPr lang="de-CH" dirty="0"/>
              <a:t> </a:t>
            </a:r>
            <a:r>
              <a:rPr lang="de-CH" dirty="0" err="1"/>
              <a:t>osaksi</a:t>
            </a:r>
            <a:r>
              <a:rPr lang="de-CH" dirty="0"/>
              <a:t> </a:t>
            </a:r>
            <a:r>
              <a:rPr lang="de-CH" dirty="0" err="1"/>
              <a:t>tunnin</a:t>
            </a:r>
            <a:r>
              <a:rPr lang="de-CH" dirty="0"/>
              <a:t> </a:t>
            </a:r>
            <a:r>
              <a:rPr lang="de-CH" dirty="0" err="1"/>
              <a:t>junien</a:t>
            </a:r>
            <a:r>
              <a:rPr lang="de-CH" dirty="0"/>
              <a:t>, </a:t>
            </a:r>
            <a:r>
              <a:rPr lang="de-CH" dirty="0" err="1"/>
              <a:t>niitä</a:t>
            </a:r>
            <a:r>
              <a:rPr lang="de-CH" dirty="0"/>
              <a:t> </a:t>
            </a:r>
            <a:r>
              <a:rPr lang="de-CH" dirty="0" err="1"/>
              <a:t>täydentävien</a:t>
            </a:r>
            <a:r>
              <a:rPr lang="de-CH" dirty="0"/>
              <a:t> </a:t>
            </a:r>
            <a:r>
              <a:rPr lang="de-CH" dirty="0" err="1"/>
              <a:t>lähijunien</a:t>
            </a:r>
            <a:r>
              <a:rPr lang="de-CH" dirty="0"/>
              <a:t> ja </a:t>
            </a:r>
            <a:r>
              <a:rPr lang="de-CH" dirty="0" err="1"/>
              <a:t>muiden</a:t>
            </a:r>
            <a:r>
              <a:rPr lang="de-CH" dirty="0"/>
              <a:t> </a:t>
            </a:r>
            <a:r>
              <a:rPr lang="de-CH" dirty="0" err="1"/>
              <a:t>liikkumispalvelujen</a:t>
            </a:r>
            <a:r>
              <a:rPr lang="de-CH" dirty="0"/>
              <a:t> </a:t>
            </a:r>
            <a:r>
              <a:rPr lang="de-CH" dirty="0" err="1"/>
              <a:t>verkostoa</a:t>
            </a:r>
            <a:r>
              <a:rPr lang="de-CH" dirty="0"/>
              <a:t>. </a:t>
            </a:r>
            <a:r>
              <a:rPr lang="de-CH" dirty="0" err="1"/>
              <a:t>Asemanseuduista</a:t>
            </a:r>
            <a:r>
              <a:rPr lang="de-CH" dirty="0"/>
              <a:t> </a:t>
            </a:r>
            <a:r>
              <a:rPr lang="de-CH" dirty="0" err="1"/>
              <a:t>kehittyy</a:t>
            </a:r>
            <a:r>
              <a:rPr lang="de-CH" dirty="0"/>
              <a:t> </a:t>
            </a:r>
            <a:r>
              <a:rPr lang="de-CH" dirty="0" err="1"/>
              <a:t>houkuttelevia</a:t>
            </a:r>
            <a:r>
              <a:rPr lang="de-CH" dirty="0"/>
              <a:t> </a:t>
            </a:r>
            <a:r>
              <a:rPr lang="de-CH" dirty="0" err="1"/>
              <a:t>tiiviin</a:t>
            </a:r>
            <a:r>
              <a:rPr lang="de-CH" dirty="0"/>
              <a:t> ja </a:t>
            </a:r>
            <a:r>
              <a:rPr lang="de-CH" dirty="0" err="1"/>
              <a:t>matalan</a:t>
            </a:r>
            <a:r>
              <a:rPr lang="de-CH" dirty="0"/>
              <a:t> </a:t>
            </a:r>
            <a:r>
              <a:rPr lang="de-CH" dirty="0" err="1"/>
              <a:t>rakentamisen</a:t>
            </a:r>
            <a:r>
              <a:rPr lang="de-CH" dirty="0"/>
              <a:t> </a:t>
            </a:r>
            <a:r>
              <a:rPr lang="de-CH" dirty="0" err="1"/>
              <a:t>pikkukaupunkeja</a:t>
            </a:r>
            <a:r>
              <a:rPr lang="de-CH" dirty="0"/>
              <a:t>, </a:t>
            </a:r>
            <a:r>
              <a:rPr lang="de-CH" dirty="0" err="1"/>
              <a:t>joissa</a:t>
            </a:r>
            <a:r>
              <a:rPr lang="de-CH" dirty="0"/>
              <a:t> </a:t>
            </a:r>
            <a:r>
              <a:rPr lang="de-CH" dirty="0" err="1"/>
              <a:t>operoidaan</a:t>
            </a:r>
            <a:r>
              <a:rPr lang="de-CH" dirty="0"/>
              <a:t> </a:t>
            </a:r>
            <a:r>
              <a:rPr lang="de-CH" dirty="0" err="1"/>
              <a:t>robottibusseilla</a:t>
            </a:r>
            <a:r>
              <a:rPr lang="de-CH" dirty="0"/>
              <a:t>. </a:t>
            </a:r>
            <a:r>
              <a:rPr lang="de-CH" dirty="0" err="1"/>
              <a:t>Pohjoisen</a:t>
            </a:r>
            <a:r>
              <a:rPr lang="de-CH" dirty="0"/>
              <a:t> Kirkkonummen </a:t>
            </a:r>
            <a:r>
              <a:rPr lang="de-CH" dirty="0" err="1"/>
              <a:t>uuden</a:t>
            </a:r>
            <a:r>
              <a:rPr lang="de-CH" dirty="0"/>
              <a:t> </a:t>
            </a:r>
            <a:r>
              <a:rPr lang="de-CH" dirty="0" err="1"/>
              <a:t>aseman</a:t>
            </a:r>
            <a:r>
              <a:rPr lang="de-CH" dirty="0"/>
              <a:t> </a:t>
            </a:r>
            <a:r>
              <a:rPr lang="de-CH" dirty="0" err="1"/>
              <a:t>tuomaa</a:t>
            </a:r>
            <a:r>
              <a:rPr lang="de-CH" dirty="0"/>
              <a:t> </a:t>
            </a:r>
            <a:r>
              <a:rPr lang="de-CH" dirty="0" err="1"/>
              <a:t>kehitysvaihetta</a:t>
            </a:r>
            <a:r>
              <a:rPr lang="de-CH" dirty="0"/>
              <a:t> lukuunottamatta </a:t>
            </a:r>
            <a:r>
              <a:rPr lang="de-CH" dirty="0" err="1"/>
              <a:t>uudisrakentamisen</a:t>
            </a:r>
            <a:r>
              <a:rPr lang="de-CH" dirty="0"/>
              <a:t> </a:t>
            </a:r>
            <a:r>
              <a:rPr lang="de-CH" dirty="0" err="1"/>
              <a:t>pääpaino</a:t>
            </a:r>
            <a:r>
              <a:rPr lang="de-CH" dirty="0"/>
              <a:t> on </a:t>
            </a:r>
            <a:r>
              <a:rPr lang="de-CH" dirty="0" err="1"/>
              <a:t>edelleen</a:t>
            </a:r>
            <a:r>
              <a:rPr lang="de-CH" dirty="0"/>
              <a:t> </a:t>
            </a:r>
            <a:r>
              <a:rPr lang="de-CH" dirty="0" err="1"/>
              <a:t>merkittävimmissä</a:t>
            </a:r>
            <a:r>
              <a:rPr lang="de-CH" dirty="0"/>
              <a:t> </a:t>
            </a:r>
            <a:r>
              <a:rPr lang="de-CH" dirty="0" err="1"/>
              <a:t>solmukohdissa</a:t>
            </a:r>
            <a:r>
              <a:rPr lang="de-CH"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CH" dirty="0" err="1"/>
              <a:t>Toimivat</a:t>
            </a:r>
            <a:r>
              <a:rPr lang="de-CH" dirty="0"/>
              <a:t> </a:t>
            </a:r>
            <a:r>
              <a:rPr lang="de-CH" dirty="0" err="1"/>
              <a:t>liikkumisjärjestelyt</a:t>
            </a:r>
            <a:r>
              <a:rPr lang="de-CH" dirty="0"/>
              <a:t> </a:t>
            </a:r>
            <a:r>
              <a:rPr lang="de-CH" dirty="0" err="1"/>
              <a:t>takaavat</a:t>
            </a:r>
            <a:r>
              <a:rPr lang="de-CH" dirty="0"/>
              <a:t> </a:t>
            </a:r>
            <a:r>
              <a:rPr lang="de-CH" dirty="0" err="1"/>
              <a:t>myös</a:t>
            </a:r>
            <a:r>
              <a:rPr lang="de-CH" dirty="0"/>
              <a:t> </a:t>
            </a:r>
            <a:r>
              <a:rPr lang="de-CH" dirty="0" err="1"/>
              <a:t>ihmisten</a:t>
            </a:r>
            <a:r>
              <a:rPr lang="de-CH" dirty="0"/>
              <a:t> </a:t>
            </a:r>
            <a:r>
              <a:rPr lang="de-CH" dirty="0" err="1"/>
              <a:t>sujuvan</a:t>
            </a:r>
            <a:r>
              <a:rPr lang="de-CH" dirty="0"/>
              <a:t> </a:t>
            </a:r>
            <a:r>
              <a:rPr lang="de-CH" dirty="0" err="1"/>
              <a:t>vapaa-ajan</a:t>
            </a:r>
            <a:r>
              <a:rPr lang="de-CH" dirty="0"/>
              <a:t> </a:t>
            </a:r>
            <a:r>
              <a:rPr lang="de-CH" dirty="0" err="1"/>
              <a:t>liikkumisen</a:t>
            </a:r>
            <a:r>
              <a:rPr lang="de-CH" dirty="0"/>
              <a:t>. Kirkkonummi on </a:t>
            </a:r>
            <a:r>
              <a:rPr lang="de-CH" dirty="0" err="1"/>
              <a:t>hyvin</a:t>
            </a:r>
            <a:r>
              <a:rPr lang="de-CH" dirty="0"/>
              <a:t> </a:t>
            </a:r>
            <a:r>
              <a:rPr lang="de-CH" dirty="0" err="1"/>
              <a:t>mukana</a:t>
            </a:r>
            <a:r>
              <a:rPr lang="de-CH" dirty="0"/>
              <a:t> </a:t>
            </a:r>
            <a:r>
              <a:rPr lang="de-CH" dirty="0" err="1"/>
              <a:t>elämyshakuisen</a:t>
            </a:r>
            <a:r>
              <a:rPr lang="de-CH" dirty="0"/>
              <a:t> </a:t>
            </a:r>
            <a:r>
              <a:rPr lang="de-CH" dirty="0" err="1"/>
              <a:t>matkailun</a:t>
            </a:r>
            <a:r>
              <a:rPr lang="de-CH" dirty="0"/>
              <a:t> </a:t>
            </a:r>
            <a:r>
              <a:rPr lang="de-CH" dirty="0" err="1"/>
              <a:t>kehittämisessä</a:t>
            </a:r>
            <a:r>
              <a:rPr lang="de-CH" dirty="0"/>
              <a:t>, </a:t>
            </a:r>
            <a:r>
              <a:rPr lang="de-CH" dirty="0" err="1"/>
              <a:t>yhteistyössä</a:t>
            </a:r>
            <a:r>
              <a:rPr lang="de-CH" dirty="0"/>
              <a:t> </a:t>
            </a:r>
            <a:r>
              <a:rPr lang="de-CH" dirty="0" err="1"/>
              <a:t>Etelä-Suomen</a:t>
            </a:r>
            <a:r>
              <a:rPr lang="de-CH" dirty="0"/>
              <a:t> </a:t>
            </a:r>
            <a:r>
              <a:rPr lang="de-CH" dirty="0" err="1"/>
              <a:t>kasvukäytävien</a:t>
            </a:r>
            <a:r>
              <a:rPr lang="de-CH" dirty="0"/>
              <a:t> </a:t>
            </a:r>
            <a:r>
              <a:rPr lang="de-CH" dirty="0" err="1"/>
              <a:t>toimijoiden</a:t>
            </a:r>
            <a:r>
              <a:rPr lang="de-CH" dirty="0"/>
              <a:t> </a:t>
            </a:r>
            <a:r>
              <a:rPr lang="de-CH" dirty="0" err="1"/>
              <a:t>kanssa</a:t>
            </a:r>
            <a:r>
              <a:rPr lang="de-CH" dirty="0"/>
              <a:t>.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de-CH" dirty="0" err="1">
                <a:solidFill>
                  <a:schemeClr val="dk1"/>
                </a:solidFill>
              </a:rPr>
              <a:t>Kirkkonummella</a:t>
            </a:r>
            <a:r>
              <a:rPr lang="de-CH" dirty="0">
                <a:solidFill>
                  <a:schemeClr val="dk1"/>
                </a:solidFill>
              </a:rPr>
              <a:t> on </a:t>
            </a:r>
            <a:r>
              <a:rPr lang="de-CH" dirty="0" err="1">
                <a:solidFill>
                  <a:schemeClr val="dk1"/>
                </a:solidFill>
              </a:rPr>
              <a:t>pyritty</a:t>
            </a:r>
            <a:r>
              <a:rPr lang="de-CH" dirty="0">
                <a:solidFill>
                  <a:schemeClr val="dk1"/>
                </a:solidFill>
              </a:rPr>
              <a:t> </a:t>
            </a:r>
            <a:r>
              <a:rPr lang="de-CH" dirty="0" err="1">
                <a:solidFill>
                  <a:schemeClr val="dk1"/>
                </a:solidFill>
              </a:rPr>
              <a:t>huomioimaan</a:t>
            </a:r>
            <a:r>
              <a:rPr lang="de-CH" dirty="0">
                <a:solidFill>
                  <a:schemeClr val="dk1"/>
                </a:solidFill>
              </a:rPr>
              <a:t> </a:t>
            </a:r>
            <a:r>
              <a:rPr lang="de-CH" dirty="0" err="1">
                <a:solidFill>
                  <a:schemeClr val="dk1"/>
                </a:solidFill>
              </a:rPr>
              <a:t>erilaisten</a:t>
            </a:r>
            <a:r>
              <a:rPr lang="de-CH" dirty="0">
                <a:solidFill>
                  <a:schemeClr val="dk1"/>
                </a:solidFill>
              </a:rPr>
              <a:t> </a:t>
            </a:r>
            <a:r>
              <a:rPr lang="de-CH" dirty="0" err="1">
                <a:solidFill>
                  <a:schemeClr val="dk1"/>
                </a:solidFill>
              </a:rPr>
              <a:t>kohderyhmien</a:t>
            </a:r>
            <a:r>
              <a:rPr lang="de-CH" dirty="0">
                <a:solidFill>
                  <a:schemeClr val="dk1"/>
                </a:solidFill>
              </a:rPr>
              <a:t> </a:t>
            </a:r>
            <a:r>
              <a:rPr lang="de-CH" dirty="0" err="1">
                <a:solidFill>
                  <a:schemeClr val="dk1"/>
                </a:solidFill>
              </a:rPr>
              <a:t>asumistarpeet</a:t>
            </a:r>
            <a:r>
              <a:rPr lang="de-CH" dirty="0">
                <a:solidFill>
                  <a:schemeClr val="dk1"/>
                </a:solidFill>
              </a:rPr>
              <a:t>, </a:t>
            </a:r>
            <a:r>
              <a:rPr lang="de-CH" dirty="0" err="1">
                <a:solidFill>
                  <a:schemeClr val="dk1"/>
                </a:solidFill>
              </a:rPr>
              <a:t>joten</a:t>
            </a:r>
            <a:r>
              <a:rPr lang="de-CH" dirty="0">
                <a:solidFill>
                  <a:schemeClr val="dk1"/>
                </a:solidFill>
              </a:rPr>
              <a:t> </a:t>
            </a:r>
            <a:r>
              <a:rPr lang="de-CH" dirty="0" err="1">
                <a:solidFill>
                  <a:schemeClr val="dk1"/>
                </a:solidFill>
              </a:rPr>
              <a:t>tarjolla</a:t>
            </a:r>
            <a:r>
              <a:rPr lang="de-CH" dirty="0">
                <a:solidFill>
                  <a:schemeClr val="dk1"/>
                </a:solidFill>
              </a:rPr>
              <a:t> on </a:t>
            </a:r>
            <a:r>
              <a:rPr lang="de-CH" dirty="0" err="1">
                <a:solidFill>
                  <a:schemeClr val="dk1"/>
                </a:solidFill>
              </a:rPr>
              <a:t>niin</a:t>
            </a:r>
            <a:r>
              <a:rPr lang="de-CH" dirty="0">
                <a:solidFill>
                  <a:schemeClr val="dk1"/>
                </a:solidFill>
              </a:rPr>
              <a:t> </a:t>
            </a:r>
            <a:r>
              <a:rPr lang="de-CH" dirty="0" err="1">
                <a:solidFill>
                  <a:schemeClr val="dk1"/>
                </a:solidFill>
              </a:rPr>
              <a:t>eleganttia</a:t>
            </a:r>
            <a:r>
              <a:rPr lang="de-CH" dirty="0">
                <a:solidFill>
                  <a:schemeClr val="dk1"/>
                </a:solidFill>
              </a:rPr>
              <a:t> </a:t>
            </a:r>
            <a:r>
              <a:rPr lang="de-CH" dirty="0" err="1">
                <a:solidFill>
                  <a:schemeClr val="dk1"/>
                </a:solidFill>
              </a:rPr>
              <a:t>suomalaista</a:t>
            </a:r>
            <a:r>
              <a:rPr lang="de-CH" dirty="0">
                <a:solidFill>
                  <a:schemeClr val="dk1"/>
                </a:solidFill>
              </a:rPr>
              <a:t> </a:t>
            </a:r>
            <a:r>
              <a:rPr lang="de-CH" dirty="0" err="1">
                <a:solidFill>
                  <a:schemeClr val="dk1"/>
                </a:solidFill>
              </a:rPr>
              <a:t>puutarhakaupunkia</a:t>
            </a:r>
            <a:r>
              <a:rPr lang="de-CH" dirty="0">
                <a:solidFill>
                  <a:schemeClr val="dk1"/>
                </a:solidFill>
              </a:rPr>
              <a:t>, </a:t>
            </a:r>
            <a:r>
              <a:rPr lang="de-CH" dirty="0" err="1">
                <a:solidFill>
                  <a:schemeClr val="dk1"/>
                </a:solidFill>
              </a:rPr>
              <a:t>perinteisempää</a:t>
            </a:r>
            <a:r>
              <a:rPr lang="de-CH" dirty="0">
                <a:solidFill>
                  <a:schemeClr val="dk1"/>
                </a:solidFill>
              </a:rPr>
              <a:t> </a:t>
            </a:r>
            <a:r>
              <a:rPr lang="de-CH" dirty="0" err="1">
                <a:solidFill>
                  <a:schemeClr val="dk1"/>
                </a:solidFill>
              </a:rPr>
              <a:t>kerrostaloasumista</a:t>
            </a:r>
            <a:r>
              <a:rPr lang="de-CH" dirty="0">
                <a:solidFill>
                  <a:schemeClr val="dk1"/>
                </a:solidFill>
              </a:rPr>
              <a:t> </a:t>
            </a:r>
            <a:r>
              <a:rPr lang="de-CH" dirty="0" err="1">
                <a:solidFill>
                  <a:schemeClr val="dk1"/>
                </a:solidFill>
              </a:rPr>
              <a:t>kuin</a:t>
            </a:r>
            <a:r>
              <a:rPr lang="de-CH" dirty="0">
                <a:solidFill>
                  <a:schemeClr val="dk1"/>
                </a:solidFill>
              </a:rPr>
              <a:t> </a:t>
            </a:r>
            <a:r>
              <a:rPr lang="de-CH" dirty="0" err="1">
                <a:solidFill>
                  <a:schemeClr val="dk1"/>
                </a:solidFill>
              </a:rPr>
              <a:t>yhteisöllisiä</a:t>
            </a:r>
            <a:r>
              <a:rPr lang="de-CH" dirty="0">
                <a:solidFill>
                  <a:schemeClr val="dk1"/>
                </a:solidFill>
              </a:rPr>
              <a:t> </a:t>
            </a:r>
            <a:r>
              <a:rPr lang="de-CH" dirty="0" err="1">
                <a:solidFill>
                  <a:schemeClr val="dk1"/>
                </a:solidFill>
              </a:rPr>
              <a:t>asumisen</a:t>
            </a:r>
            <a:r>
              <a:rPr lang="de-CH" dirty="0">
                <a:solidFill>
                  <a:schemeClr val="dk1"/>
                </a:solidFill>
              </a:rPr>
              <a:t> ja </a:t>
            </a:r>
            <a:r>
              <a:rPr lang="de-CH" dirty="0" err="1">
                <a:solidFill>
                  <a:schemeClr val="dk1"/>
                </a:solidFill>
              </a:rPr>
              <a:t>työnteon</a:t>
            </a:r>
            <a:r>
              <a:rPr lang="de-CH" dirty="0">
                <a:solidFill>
                  <a:schemeClr val="dk1"/>
                </a:solidFill>
              </a:rPr>
              <a:t> </a:t>
            </a:r>
            <a:r>
              <a:rPr lang="de-CH" dirty="0" err="1">
                <a:solidFill>
                  <a:schemeClr val="dk1"/>
                </a:solidFill>
              </a:rPr>
              <a:t>tilakonsepteja</a:t>
            </a:r>
            <a:r>
              <a:rPr lang="de-CH" dirty="0">
                <a:solidFill>
                  <a:schemeClr val="dk1"/>
                </a:solidFill>
              </a:rPr>
              <a:t>. </a:t>
            </a:r>
            <a:r>
              <a:rPr lang="de-CH" dirty="0" err="1">
                <a:solidFill>
                  <a:schemeClr val="dk1"/>
                </a:solidFill>
              </a:rPr>
              <a:t>Energiaratkaisut</a:t>
            </a:r>
            <a:r>
              <a:rPr lang="de-CH" dirty="0">
                <a:solidFill>
                  <a:schemeClr val="dk1"/>
                </a:solidFill>
              </a:rPr>
              <a:t> </a:t>
            </a:r>
            <a:r>
              <a:rPr lang="de-CH" dirty="0" err="1">
                <a:solidFill>
                  <a:schemeClr val="dk1"/>
                </a:solidFill>
              </a:rPr>
              <a:t>ovat</a:t>
            </a:r>
            <a:r>
              <a:rPr lang="de-CH" dirty="0">
                <a:solidFill>
                  <a:schemeClr val="dk1"/>
                </a:solidFill>
              </a:rPr>
              <a:t> </a:t>
            </a:r>
            <a:r>
              <a:rPr lang="de-CH" dirty="0" err="1">
                <a:solidFill>
                  <a:schemeClr val="dk1"/>
                </a:solidFill>
              </a:rPr>
              <a:t>hajautettuja</a:t>
            </a:r>
            <a:r>
              <a:rPr lang="de-CH" dirty="0">
                <a:solidFill>
                  <a:schemeClr val="dk1"/>
                </a:solidFill>
              </a:rPr>
              <a:t> ja </a:t>
            </a:r>
            <a:r>
              <a:rPr lang="de-CH" dirty="0" err="1">
                <a:solidFill>
                  <a:schemeClr val="dk1"/>
                </a:solidFill>
              </a:rPr>
              <a:t>lähes</a:t>
            </a:r>
            <a:r>
              <a:rPr lang="de-CH" dirty="0">
                <a:solidFill>
                  <a:schemeClr val="dk1"/>
                </a:solidFill>
              </a:rPr>
              <a:t> </a:t>
            </a:r>
            <a:r>
              <a:rPr lang="de-CH" dirty="0" err="1">
                <a:solidFill>
                  <a:schemeClr val="dk1"/>
                </a:solidFill>
              </a:rPr>
              <a:t>päästöttömiä</a:t>
            </a:r>
            <a:r>
              <a:rPr lang="de-CH" dirty="0">
                <a:solidFill>
                  <a:schemeClr val="dk1"/>
                </a:solidFill>
              </a:rPr>
              <a:t>. </a:t>
            </a:r>
            <a:br>
              <a:rPr lang="de-CH" dirty="0">
                <a:solidFill>
                  <a:schemeClr val="dk1"/>
                </a:solidFill>
              </a:rPr>
            </a:br>
            <a:br>
              <a:rPr lang="de-CH" dirty="0">
                <a:solidFill>
                  <a:schemeClr val="dk1"/>
                </a:solidFill>
              </a:rPr>
            </a:br>
            <a:r>
              <a:rPr lang="de-CH" dirty="0"/>
              <a:t>Kasvun </a:t>
            </a:r>
            <a:r>
              <a:rPr lang="de-CH" dirty="0" err="1"/>
              <a:t>myötä</a:t>
            </a:r>
            <a:r>
              <a:rPr lang="de-CH" dirty="0"/>
              <a:t> </a:t>
            </a:r>
            <a:r>
              <a:rPr lang="de-CH" dirty="0" err="1"/>
              <a:t>myös</a:t>
            </a:r>
            <a:r>
              <a:rPr lang="de-CH" dirty="0"/>
              <a:t> </a:t>
            </a:r>
            <a:r>
              <a:rPr lang="de-CH" dirty="0" err="1"/>
              <a:t>oma</a:t>
            </a:r>
            <a:r>
              <a:rPr lang="de-CH" dirty="0"/>
              <a:t> elinkeinopohja </a:t>
            </a:r>
            <a:r>
              <a:rPr lang="de-CH" dirty="0" err="1"/>
              <a:t>laajenee</a:t>
            </a:r>
            <a:r>
              <a:rPr lang="de-CH" dirty="0"/>
              <a:t> ja </a:t>
            </a:r>
            <a:r>
              <a:rPr lang="de-CH" dirty="0" err="1"/>
              <a:t>monipuolistuu</a:t>
            </a:r>
            <a:r>
              <a:rPr lang="de-CH" dirty="0"/>
              <a:t> </a:t>
            </a:r>
            <a:r>
              <a:rPr lang="de-CH" dirty="0" err="1"/>
              <a:t>yksityisten</a:t>
            </a:r>
            <a:r>
              <a:rPr lang="de-CH" dirty="0"/>
              <a:t> </a:t>
            </a:r>
            <a:r>
              <a:rPr lang="de-CH" dirty="0" err="1"/>
              <a:t>palvelualojen</a:t>
            </a:r>
            <a:r>
              <a:rPr lang="de-CH" dirty="0"/>
              <a:t> </a:t>
            </a:r>
            <a:r>
              <a:rPr lang="de-CH" dirty="0" err="1"/>
              <a:t>kasvun</a:t>
            </a:r>
            <a:r>
              <a:rPr lang="de-CH" dirty="0"/>
              <a:t> </a:t>
            </a:r>
            <a:r>
              <a:rPr lang="de-CH" dirty="0" err="1"/>
              <a:t>myötä</a:t>
            </a:r>
            <a:r>
              <a:rPr lang="de-CH" dirty="0"/>
              <a:t>. Kirkkonummi ei </a:t>
            </a:r>
            <a:r>
              <a:rPr lang="de-CH" dirty="0" err="1"/>
              <a:t>pelkästään</a:t>
            </a:r>
            <a:r>
              <a:rPr lang="de-CH" dirty="0"/>
              <a:t> </a:t>
            </a:r>
            <a:r>
              <a:rPr lang="de-CH" dirty="0" err="1"/>
              <a:t>syötä</a:t>
            </a:r>
            <a:r>
              <a:rPr lang="de-CH" dirty="0"/>
              <a:t> </a:t>
            </a:r>
            <a:r>
              <a:rPr lang="de-CH" dirty="0" err="1"/>
              <a:t>työntekijöitä</a:t>
            </a:r>
            <a:r>
              <a:rPr lang="de-CH" dirty="0"/>
              <a:t> </a:t>
            </a:r>
            <a:r>
              <a:rPr lang="de-CH" dirty="0" err="1"/>
              <a:t>Espooseen</a:t>
            </a:r>
            <a:r>
              <a:rPr lang="de-CH" dirty="0"/>
              <a:t> </a:t>
            </a:r>
            <a:r>
              <a:rPr lang="de-CH" dirty="0" err="1"/>
              <a:t>tai</a:t>
            </a:r>
            <a:r>
              <a:rPr lang="de-CH" dirty="0"/>
              <a:t> </a:t>
            </a:r>
            <a:r>
              <a:rPr lang="de-CH" dirty="0" err="1"/>
              <a:t>Helsinkiin</a:t>
            </a:r>
            <a:r>
              <a:rPr lang="de-CH" dirty="0"/>
              <a:t>, </a:t>
            </a:r>
            <a:r>
              <a:rPr lang="de-CH" dirty="0" err="1"/>
              <a:t>vaan</a:t>
            </a:r>
            <a:r>
              <a:rPr lang="de-CH" dirty="0"/>
              <a:t> </a:t>
            </a:r>
            <a:r>
              <a:rPr lang="de-CH" dirty="0" err="1"/>
              <a:t>yhä</a:t>
            </a:r>
            <a:r>
              <a:rPr lang="de-CH" dirty="0"/>
              <a:t> </a:t>
            </a:r>
            <a:r>
              <a:rPr lang="de-CH" dirty="0" err="1"/>
              <a:t>useampi</a:t>
            </a:r>
            <a:r>
              <a:rPr lang="de-CH" dirty="0"/>
              <a:t> </a:t>
            </a:r>
            <a:r>
              <a:rPr lang="de-CH" dirty="0" err="1"/>
              <a:t>ruuhkavuoseilija</a:t>
            </a:r>
            <a:r>
              <a:rPr lang="de-CH" dirty="0"/>
              <a:t> </a:t>
            </a:r>
            <a:r>
              <a:rPr lang="de-CH" dirty="0" err="1"/>
              <a:t>nauttii</a:t>
            </a:r>
            <a:r>
              <a:rPr lang="de-CH" dirty="0"/>
              <a:t> </a:t>
            </a:r>
            <a:r>
              <a:rPr lang="de-CH" dirty="0" err="1"/>
              <a:t>lyhyestä</a:t>
            </a:r>
            <a:r>
              <a:rPr lang="de-CH" dirty="0"/>
              <a:t> </a:t>
            </a:r>
            <a:r>
              <a:rPr lang="de-CH" dirty="0" err="1"/>
              <a:t>työmatkasta</a:t>
            </a:r>
            <a:r>
              <a:rPr lang="de-CH" dirty="0"/>
              <a:t> Kirkkonummen </a:t>
            </a:r>
            <a:r>
              <a:rPr lang="de-CH" dirty="0" err="1"/>
              <a:t>sisällä</a:t>
            </a:r>
            <a:r>
              <a:rPr lang="de-CH" dirty="0"/>
              <a:t>, </a:t>
            </a:r>
            <a:r>
              <a:rPr lang="de-CH" dirty="0" err="1"/>
              <a:t>joka</a:t>
            </a:r>
            <a:r>
              <a:rPr lang="de-CH" dirty="0"/>
              <a:t> </a:t>
            </a:r>
            <a:r>
              <a:rPr lang="de-CH" dirty="0" err="1"/>
              <a:t>mahdollistaa</a:t>
            </a:r>
            <a:r>
              <a:rPr lang="de-CH" dirty="0"/>
              <a:t> </a:t>
            </a:r>
            <a:r>
              <a:rPr lang="de-CH" dirty="0" err="1"/>
              <a:t>yhtäaikaa</a:t>
            </a:r>
            <a:r>
              <a:rPr lang="de-CH" dirty="0"/>
              <a:t> </a:t>
            </a:r>
            <a:r>
              <a:rPr lang="de-CH" dirty="0" err="1"/>
              <a:t>tehokkaamman</a:t>
            </a:r>
            <a:r>
              <a:rPr lang="de-CH" dirty="0"/>
              <a:t> </a:t>
            </a:r>
            <a:r>
              <a:rPr lang="de-CH" dirty="0" err="1"/>
              <a:t>töissäoloajan</a:t>
            </a:r>
            <a:r>
              <a:rPr lang="de-CH" dirty="0"/>
              <a:t> </a:t>
            </a:r>
            <a:r>
              <a:rPr lang="de-CH" dirty="0" err="1"/>
              <a:t>että</a:t>
            </a:r>
            <a:r>
              <a:rPr lang="de-CH" dirty="0"/>
              <a:t> </a:t>
            </a:r>
            <a:r>
              <a:rPr lang="de-CH" dirty="0" err="1"/>
              <a:t>paremman</a:t>
            </a:r>
            <a:r>
              <a:rPr lang="de-CH" dirty="0"/>
              <a:t> </a:t>
            </a:r>
            <a:r>
              <a:rPr lang="de-CH" dirty="0" err="1"/>
              <a:t>tasapainon</a:t>
            </a:r>
            <a:r>
              <a:rPr lang="de-CH" dirty="0"/>
              <a:t> </a:t>
            </a:r>
            <a:r>
              <a:rPr lang="de-CH" dirty="0" err="1"/>
              <a:t>perheen</a:t>
            </a:r>
            <a:r>
              <a:rPr lang="de-CH" dirty="0"/>
              <a:t> ja </a:t>
            </a:r>
            <a:r>
              <a:rPr lang="de-CH" dirty="0" err="1"/>
              <a:t>vapaa-ajan</a:t>
            </a:r>
            <a:r>
              <a:rPr lang="de-CH" dirty="0"/>
              <a:t> </a:t>
            </a:r>
            <a:r>
              <a:rPr lang="de-CH" dirty="0" err="1"/>
              <a:t>kesken</a:t>
            </a:r>
            <a:r>
              <a:rPr lang="de-CH"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5f2968bfc5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5f2968bfc5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5f2968bfc5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5f2968bfc5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de-CH"/>
              <a:t>Suomen väestörakenteen ja kaupunkiseutujen dynamiikka muuttuu 2020-luvun taitteessa, kun Suomeen tulee muutamana vuonna lähes 100 000 turvapaikanhakijaa. </a:t>
            </a:r>
            <a:r>
              <a:rPr lang="de-CH">
                <a:solidFill>
                  <a:schemeClr val="dk1"/>
                </a:solidFill>
              </a:rPr>
              <a:t>Ilmastonmuutoksen myötä laajoilla alueilla heikentyneet elinolosuhteet ja Afrikan nopea kaupungistuminen näkyvät kasvavina muuttovirtoina kohti Eurooppaa. Etenkin kriisi- ja konfliktipesäkkeistä pakenevien määrän suuret ailahtelut koskettavat koko Suomea, kun tulijoita asutetaan pienillekin paikkakunnille. </a:t>
            </a:r>
            <a:r>
              <a:rPr lang="de-CH"/>
              <a:t>Kaksikymmentä suurinta kaupunkia kasvavat läpi 2020-luvun, vaikka muuttomäärät kääntyvät laskuun moneksi vuodeksi. </a:t>
            </a:r>
            <a:r>
              <a:rPr lang="de-CH">
                <a:solidFill>
                  <a:schemeClr val="dk1"/>
                </a:solidFill>
              </a:rPr>
              <a:t>Vaikka suurin osa uusista tulokkaista hakeutuukin ennen pitkää suurille kaupunkiseuduille, maaseutumaisille alueille jäävät uussuomalaiset ovat kuitenkin paikallisesti merkittävä resurssi.</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de-CH"/>
              <a:t>Toimialarakenteeltaan monipuolisten, pitkälti korkean osaamisen aloihin nojaavien keskusten kasvu on tasaisen nopeaa. Voimakasta kasvua syntyy myös osalle pienemmistä paikkakunnista, joille on keskittynyt merkittävästi terveys- ja hoivapalveluita. Suomen kaupunkikehitys on länsieurooppalaistunut etenkin siinä mielessä, että yksityisen palvelusektorin merkitys on työvoiman runsaan saatavuuden takia kasvanut voimakkaasti. Vaativa asiantuntijatyö on klusteroitunut ja synnyttänyt uusia alueellisia osaamiskeskittymiä, jotka eivät kuitenkaan ole merkittäviä suoria työllistäjiä. </a:t>
            </a:r>
            <a:r>
              <a:rPr lang="de-CH">
                <a:solidFill>
                  <a:schemeClr val="dk1"/>
                </a:solidFill>
              </a:rPr>
              <a:t>Monet suurten kaupunkiseutujen ulkopuolella sijaitsevat teolliset yritykset ovat järjestelleet toimintaansa uudestaan voidakseen uudistua: tuotekehitysyksiköt on jouduttu sopivan työvoiman löytämiseksi siirtämään suurempiin keskuksiin.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de-CH">
                <a:solidFill>
                  <a:schemeClr val="dk1"/>
                </a:solidFill>
              </a:rPr>
              <a:t>Maahanmuuttajien merkittävästi lisääntyvä määrä lisää asteittain helpottanut työvoiman saantia. Jotkut yritykset rekrytoivat määrätietoisesti uusia tulokkaita ja täsmäkouluttavat heitä tuotantopuolen tehtäviin. Uussuomalaiset lievittävät myös sote-sektorin työvoimapulaa. Pienempiinkin kaupunkeihin on alkanut syntyä merkittävän kokoisia etnisiä yhteisöjä, jotka vetävät puoleensa muuttajia myös muista Euroopan maista.</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de-CH"/>
              <a:t>Kaupunkiseutujen sisällä alueet erilaistuvat. Joistakin entistä ilmeikkäämmistä alakeskuksista tulee suosittuja vapaa-ajanvieton paikkoja, joihin matkustetaan kauempaakin esimerkiksi suosittujen etnisten ravintoloiden takia. Toisaalta huonojen yhteyksien päässä olevat vuokra-asuntovaltaiset lähiöt, joilla väestön vaihtuvuus on suurta, alkavat monista vaikuttaa turvattomilta. Vastaavasti keskisuurten kaupunkien pientaloalueille ja kaupunkien lähiseutujen kyliin syntyy uutta elinvoimaa, kun osa väestöstä kyllästyy suurempien kaupunkien ahtauteen ja korkeaan hintatasoon. Myös liikkumisen palvelullistuminen edesauttaa eri kokoisten kaupunkiseutujen vetovoiman säilymistä. </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62"/>
        <p:cNvGrpSpPr/>
        <p:nvPr/>
      </p:nvGrpSpPr>
      <p:grpSpPr>
        <a:xfrm>
          <a:off x="0" y="0"/>
          <a:ext cx="0" cy="0"/>
          <a:chOff x="0" y="0"/>
          <a:chExt cx="0" cy="0"/>
        </a:xfrm>
      </p:grpSpPr>
      <p:sp>
        <p:nvSpPr>
          <p:cNvPr id="463" name="Google Shape;463;p9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1"/>
              </a:buClr>
              <a:buSzPts val="1400"/>
              <a:buFont typeface="Arial"/>
              <a:buNone/>
              <a:defRPr sz="6933" b="0"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6933">
                <a:solidFill>
                  <a:schemeClr val="dk1"/>
                </a:solidFill>
              </a:defRPr>
            </a:lvl2pPr>
            <a:lvl3pPr lvl="2" indent="0" algn="ctr" rtl="0">
              <a:spcBef>
                <a:spcPts val="0"/>
              </a:spcBef>
              <a:spcAft>
                <a:spcPts val="0"/>
              </a:spcAft>
              <a:buClr>
                <a:schemeClr val="dk1"/>
              </a:buClr>
              <a:buSzPts val="1400"/>
              <a:buFont typeface="Arial"/>
              <a:buNone/>
              <a:defRPr sz="6933">
                <a:solidFill>
                  <a:schemeClr val="dk1"/>
                </a:solidFill>
              </a:defRPr>
            </a:lvl3pPr>
            <a:lvl4pPr lvl="3" indent="0" algn="ctr" rtl="0">
              <a:spcBef>
                <a:spcPts val="0"/>
              </a:spcBef>
              <a:spcAft>
                <a:spcPts val="0"/>
              </a:spcAft>
              <a:buClr>
                <a:schemeClr val="dk1"/>
              </a:buClr>
              <a:buSzPts val="1400"/>
              <a:buFont typeface="Arial"/>
              <a:buNone/>
              <a:defRPr sz="6933">
                <a:solidFill>
                  <a:schemeClr val="dk1"/>
                </a:solidFill>
              </a:defRPr>
            </a:lvl4pPr>
            <a:lvl5pPr lvl="4" indent="0" algn="ctr" rtl="0">
              <a:spcBef>
                <a:spcPts val="0"/>
              </a:spcBef>
              <a:spcAft>
                <a:spcPts val="0"/>
              </a:spcAft>
              <a:buClr>
                <a:schemeClr val="dk1"/>
              </a:buClr>
              <a:buSzPts val="1400"/>
              <a:buFont typeface="Arial"/>
              <a:buNone/>
              <a:defRPr sz="6933">
                <a:solidFill>
                  <a:schemeClr val="dk1"/>
                </a:solidFill>
              </a:defRPr>
            </a:lvl5pPr>
            <a:lvl6pPr lvl="5" indent="0" algn="ctr" rtl="0">
              <a:spcBef>
                <a:spcPts val="0"/>
              </a:spcBef>
              <a:spcAft>
                <a:spcPts val="0"/>
              </a:spcAft>
              <a:buClr>
                <a:schemeClr val="dk1"/>
              </a:buClr>
              <a:buSzPts val="1400"/>
              <a:buFont typeface="Arial"/>
              <a:buNone/>
              <a:defRPr sz="6933">
                <a:solidFill>
                  <a:schemeClr val="dk1"/>
                </a:solidFill>
              </a:defRPr>
            </a:lvl6pPr>
            <a:lvl7pPr lvl="6" indent="0" algn="ctr" rtl="0">
              <a:spcBef>
                <a:spcPts val="0"/>
              </a:spcBef>
              <a:spcAft>
                <a:spcPts val="0"/>
              </a:spcAft>
              <a:buClr>
                <a:schemeClr val="dk1"/>
              </a:buClr>
              <a:buSzPts val="1400"/>
              <a:buFont typeface="Arial"/>
              <a:buNone/>
              <a:defRPr sz="6933">
                <a:solidFill>
                  <a:schemeClr val="dk1"/>
                </a:solidFill>
              </a:defRPr>
            </a:lvl7pPr>
            <a:lvl8pPr lvl="7" indent="0" algn="ctr" rtl="0">
              <a:spcBef>
                <a:spcPts val="0"/>
              </a:spcBef>
              <a:spcAft>
                <a:spcPts val="0"/>
              </a:spcAft>
              <a:buClr>
                <a:schemeClr val="dk1"/>
              </a:buClr>
              <a:buSzPts val="1400"/>
              <a:buFont typeface="Arial"/>
              <a:buNone/>
              <a:defRPr sz="6933">
                <a:solidFill>
                  <a:schemeClr val="dk1"/>
                </a:solidFill>
              </a:defRPr>
            </a:lvl8pPr>
            <a:lvl9pPr lvl="8" indent="0" algn="ctr" rtl="0">
              <a:spcBef>
                <a:spcPts val="0"/>
              </a:spcBef>
              <a:spcAft>
                <a:spcPts val="0"/>
              </a:spcAft>
              <a:buClr>
                <a:schemeClr val="dk1"/>
              </a:buClr>
              <a:buSzPts val="1400"/>
              <a:buFont typeface="Arial"/>
              <a:buNone/>
              <a:defRPr sz="6933">
                <a:solidFill>
                  <a:schemeClr val="dk1"/>
                </a:solidFill>
              </a:defRPr>
            </a:lvl9pPr>
          </a:lstStyle>
          <a:p>
            <a:endParaRPr/>
          </a:p>
        </p:txBody>
      </p:sp>
      <p:sp>
        <p:nvSpPr>
          <p:cNvPr id="464" name="Google Shape;464;p9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Font typeface="Arial"/>
              <a:buNone/>
              <a:defRPr sz="3733" b="0" i="0" u="none" strike="noStrike" cap="none">
                <a:solidFill>
                  <a:schemeClr val="dk2"/>
                </a:solidFill>
                <a:latin typeface="Arial"/>
                <a:ea typeface="Arial"/>
                <a:cs typeface="Arial"/>
                <a:sym typeface="Arial"/>
              </a:defRPr>
            </a:lvl1pPr>
            <a:lvl2pPr marL="609585" marR="0" lvl="1" indent="0" algn="ctr" rtl="0">
              <a:lnSpc>
                <a:spcPct val="100000"/>
              </a:lnSpc>
              <a:spcBef>
                <a:spcPts val="0"/>
              </a:spcBef>
              <a:spcAft>
                <a:spcPts val="0"/>
              </a:spcAft>
              <a:buClr>
                <a:schemeClr val="dk2"/>
              </a:buClr>
              <a:buSzPts val="1400"/>
              <a:buFont typeface="Arial"/>
              <a:buNone/>
              <a:defRPr sz="3733" b="0" i="0" u="none" strike="noStrike" cap="none">
                <a:solidFill>
                  <a:schemeClr val="dk2"/>
                </a:solidFill>
                <a:latin typeface="Arial"/>
                <a:ea typeface="Arial"/>
                <a:cs typeface="Arial"/>
                <a:sym typeface="Arial"/>
              </a:defRPr>
            </a:lvl2pPr>
            <a:lvl3pPr marL="1219170" marR="0" lvl="2" indent="0" algn="ctr" rtl="0">
              <a:lnSpc>
                <a:spcPct val="100000"/>
              </a:lnSpc>
              <a:spcBef>
                <a:spcPts val="0"/>
              </a:spcBef>
              <a:spcAft>
                <a:spcPts val="0"/>
              </a:spcAft>
              <a:buClr>
                <a:schemeClr val="dk2"/>
              </a:buClr>
              <a:buSzPts val="1400"/>
              <a:buFont typeface="Arial"/>
              <a:buNone/>
              <a:defRPr sz="3733" b="0" i="0" u="none" strike="noStrike" cap="none">
                <a:solidFill>
                  <a:schemeClr val="dk2"/>
                </a:solidFill>
                <a:latin typeface="Arial"/>
                <a:ea typeface="Arial"/>
                <a:cs typeface="Arial"/>
                <a:sym typeface="Arial"/>
              </a:defRPr>
            </a:lvl3pPr>
            <a:lvl4pPr marL="1828754" marR="0" lvl="3" indent="0" algn="ctr" rtl="0">
              <a:lnSpc>
                <a:spcPct val="100000"/>
              </a:lnSpc>
              <a:spcBef>
                <a:spcPts val="0"/>
              </a:spcBef>
              <a:spcAft>
                <a:spcPts val="0"/>
              </a:spcAft>
              <a:buClr>
                <a:schemeClr val="dk2"/>
              </a:buClr>
              <a:buSzPts val="1400"/>
              <a:buFont typeface="Arial"/>
              <a:buNone/>
              <a:defRPr sz="3733" b="0" i="0" u="none" strike="noStrike" cap="none">
                <a:solidFill>
                  <a:schemeClr val="dk2"/>
                </a:solidFill>
                <a:latin typeface="Arial"/>
                <a:ea typeface="Arial"/>
                <a:cs typeface="Arial"/>
                <a:sym typeface="Arial"/>
              </a:defRPr>
            </a:lvl4pPr>
            <a:lvl5pPr marL="2438339" marR="0" lvl="4" indent="0" algn="ctr" rtl="0">
              <a:lnSpc>
                <a:spcPct val="100000"/>
              </a:lnSpc>
              <a:spcBef>
                <a:spcPts val="0"/>
              </a:spcBef>
              <a:spcAft>
                <a:spcPts val="0"/>
              </a:spcAft>
              <a:buClr>
                <a:schemeClr val="dk2"/>
              </a:buClr>
              <a:buSzPts val="1400"/>
              <a:buFont typeface="Arial"/>
              <a:buNone/>
              <a:defRPr sz="3733" b="0" i="0" u="none" strike="noStrike" cap="none">
                <a:solidFill>
                  <a:schemeClr val="dk2"/>
                </a:solidFill>
                <a:latin typeface="Arial"/>
                <a:ea typeface="Arial"/>
                <a:cs typeface="Arial"/>
                <a:sym typeface="Arial"/>
              </a:defRPr>
            </a:lvl5pPr>
            <a:lvl6pPr marL="3047924" marR="0" lvl="5" indent="0" algn="ctr" rtl="0">
              <a:lnSpc>
                <a:spcPct val="100000"/>
              </a:lnSpc>
              <a:spcBef>
                <a:spcPts val="0"/>
              </a:spcBef>
              <a:spcAft>
                <a:spcPts val="0"/>
              </a:spcAft>
              <a:buClr>
                <a:schemeClr val="dk2"/>
              </a:buClr>
              <a:buSzPts val="1400"/>
              <a:buFont typeface="Arial"/>
              <a:buNone/>
              <a:defRPr sz="3733" b="0" i="0" u="none" strike="noStrike" cap="none">
                <a:solidFill>
                  <a:schemeClr val="dk2"/>
                </a:solidFill>
                <a:latin typeface="Arial"/>
                <a:ea typeface="Arial"/>
                <a:cs typeface="Arial"/>
                <a:sym typeface="Arial"/>
              </a:defRPr>
            </a:lvl6pPr>
            <a:lvl7pPr marL="3657509" marR="0" lvl="6" indent="0" algn="ctr" rtl="0">
              <a:lnSpc>
                <a:spcPct val="100000"/>
              </a:lnSpc>
              <a:spcBef>
                <a:spcPts val="0"/>
              </a:spcBef>
              <a:spcAft>
                <a:spcPts val="0"/>
              </a:spcAft>
              <a:buClr>
                <a:schemeClr val="dk2"/>
              </a:buClr>
              <a:buSzPts val="1400"/>
              <a:buFont typeface="Arial"/>
              <a:buNone/>
              <a:defRPr sz="3733" b="0" i="0" u="none" strike="noStrike" cap="none">
                <a:solidFill>
                  <a:schemeClr val="dk2"/>
                </a:solidFill>
                <a:latin typeface="Arial"/>
                <a:ea typeface="Arial"/>
                <a:cs typeface="Arial"/>
                <a:sym typeface="Arial"/>
              </a:defRPr>
            </a:lvl7pPr>
            <a:lvl8pPr marL="4267093" marR="0" lvl="7" indent="0" algn="ctr" rtl="0">
              <a:lnSpc>
                <a:spcPct val="100000"/>
              </a:lnSpc>
              <a:spcBef>
                <a:spcPts val="0"/>
              </a:spcBef>
              <a:spcAft>
                <a:spcPts val="0"/>
              </a:spcAft>
              <a:buClr>
                <a:schemeClr val="dk2"/>
              </a:buClr>
              <a:buSzPts val="1400"/>
              <a:buFont typeface="Arial"/>
              <a:buNone/>
              <a:defRPr sz="3733" b="0" i="0" u="none" strike="noStrike" cap="none">
                <a:solidFill>
                  <a:schemeClr val="dk2"/>
                </a:solidFill>
                <a:latin typeface="Arial"/>
                <a:ea typeface="Arial"/>
                <a:cs typeface="Arial"/>
                <a:sym typeface="Arial"/>
              </a:defRPr>
            </a:lvl8pPr>
            <a:lvl9pPr marL="4876678" marR="0" lvl="8" indent="0" algn="ctr" rtl="0">
              <a:lnSpc>
                <a:spcPct val="100000"/>
              </a:lnSpc>
              <a:spcBef>
                <a:spcPts val="0"/>
              </a:spcBef>
              <a:spcAft>
                <a:spcPts val="0"/>
              </a:spcAft>
              <a:buClr>
                <a:schemeClr val="dk2"/>
              </a:buClr>
              <a:buSzPts val="1400"/>
              <a:buFont typeface="Arial"/>
              <a:buNone/>
              <a:defRPr sz="3733" b="0" i="0" u="none" strike="noStrike" cap="none">
                <a:solidFill>
                  <a:schemeClr val="dk2"/>
                </a:solidFill>
                <a:latin typeface="Arial"/>
                <a:ea typeface="Arial"/>
                <a:cs typeface="Arial"/>
                <a:sym typeface="Arial"/>
              </a:defRPr>
            </a:lvl9pPr>
          </a:lstStyle>
          <a:p>
            <a:endParaRPr/>
          </a:p>
        </p:txBody>
      </p:sp>
      <p:sp>
        <p:nvSpPr>
          <p:cNvPr id="465" name="Google Shape;465;p92"/>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461223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7"/>
        <p:cNvGrpSpPr/>
        <p:nvPr/>
      </p:nvGrpSpPr>
      <p:grpSpPr>
        <a:xfrm>
          <a:off x="0" y="0"/>
          <a:ext cx="0" cy="0"/>
          <a:chOff x="0" y="0"/>
          <a:chExt cx="0" cy="0"/>
        </a:xfrm>
      </p:grpSpPr>
      <p:sp>
        <p:nvSpPr>
          <p:cNvPr id="498" name="Google Shape;498;p101"/>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1"/>
              </a:buClr>
              <a:buSzPts val="1400"/>
              <a:buFont typeface="Arial"/>
              <a:buNone/>
              <a:defRPr sz="16000" b="0"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16000">
                <a:solidFill>
                  <a:schemeClr val="dk1"/>
                </a:solidFill>
              </a:defRPr>
            </a:lvl2pPr>
            <a:lvl3pPr lvl="2" indent="0" algn="ctr" rtl="0">
              <a:spcBef>
                <a:spcPts val="0"/>
              </a:spcBef>
              <a:spcAft>
                <a:spcPts val="0"/>
              </a:spcAft>
              <a:buClr>
                <a:schemeClr val="dk1"/>
              </a:buClr>
              <a:buSzPts val="1400"/>
              <a:buFont typeface="Arial"/>
              <a:buNone/>
              <a:defRPr sz="16000">
                <a:solidFill>
                  <a:schemeClr val="dk1"/>
                </a:solidFill>
              </a:defRPr>
            </a:lvl3pPr>
            <a:lvl4pPr lvl="3" indent="0" algn="ctr" rtl="0">
              <a:spcBef>
                <a:spcPts val="0"/>
              </a:spcBef>
              <a:spcAft>
                <a:spcPts val="0"/>
              </a:spcAft>
              <a:buClr>
                <a:schemeClr val="dk1"/>
              </a:buClr>
              <a:buSzPts val="1400"/>
              <a:buFont typeface="Arial"/>
              <a:buNone/>
              <a:defRPr sz="16000">
                <a:solidFill>
                  <a:schemeClr val="dk1"/>
                </a:solidFill>
              </a:defRPr>
            </a:lvl4pPr>
            <a:lvl5pPr lvl="4" indent="0" algn="ctr" rtl="0">
              <a:spcBef>
                <a:spcPts val="0"/>
              </a:spcBef>
              <a:spcAft>
                <a:spcPts val="0"/>
              </a:spcAft>
              <a:buClr>
                <a:schemeClr val="dk1"/>
              </a:buClr>
              <a:buSzPts val="1400"/>
              <a:buFont typeface="Arial"/>
              <a:buNone/>
              <a:defRPr sz="16000">
                <a:solidFill>
                  <a:schemeClr val="dk1"/>
                </a:solidFill>
              </a:defRPr>
            </a:lvl5pPr>
            <a:lvl6pPr lvl="5" indent="0" algn="ctr" rtl="0">
              <a:spcBef>
                <a:spcPts val="0"/>
              </a:spcBef>
              <a:spcAft>
                <a:spcPts val="0"/>
              </a:spcAft>
              <a:buClr>
                <a:schemeClr val="dk1"/>
              </a:buClr>
              <a:buSzPts val="1400"/>
              <a:buFont typeface="Arial"/>
              <a:buNone/>
              <a:defRPr sz="16000">
                <a:solidFill>
                  <a:schemeClr val="dk1"/>
                </a:solidFill>
              </a:defRPr>
            </a:lvl6pPr>
            <a:lvl7pPr lvl="6" indent="0" algn="ctr" rtl="0">
              <a:spcBef>
                <a:spcPts val="0"/>
              </a:spcBef>
              <a:spcAft>
                <a:spcPts val="0"/>
              </a:spcAft>
              <a:buClr>
                <a:schemeClr val="dk1"/>
              </a:buClr>
              <a:buSzPts val="1400"/>
              <a:buFont typeface="Arial"/>
              <a:buNone/>
              <a:defRPr sz="16000">
                <a:solidFill>
                  <a:schemeClr val="dk1"/>
                </a:solidFill>
              </a:defRPr>
            </a:lvl7pPr>
            <a:lvl8pPr lvl="7" indent="0" algn="ctr" rtl="0">
              <a:spcBef>
                <a:spcPts val="0"/>
              </a:spcBef>
              <a:spcAft>
                <a:spcPts val="0"/>
              </a:spcAft>
              <a:buClr>
                <a:schemeClr val="dk1"/>
              </a:buClr>
              <a:buSzPts val="1400"/>
              <a:buFont typeface="Arial"/>
              <a:buNone/>
              <a:defRPr sz="16000">
                <a:solidFill>
                  <a:schemeClr val="dk1"/>
                </a:solidFill>
              </a:defRPr>
            </a:lvl8pPr>
            <a:lvl9pPr lvl="8" indent="0" algn="ctr" rtl="0">
              <a:spcBef>
                <a:spcPts val="0"/>
              </a:spcBef>
              <a:spcAft>
                <a:spcPts val="0"/>
              </a:spcAft>
              <a:buClr>
                <a:schemeClr val="dk1"/>
              </a:buClr>
              <a:buSzPts val="1400"/>
              <a:buFont typeface="Arial"/>
              <a:buNone/>
              <a:defRPr sz="16000">
                <a:solidFill>
                  <a:schemeClr val="dk1"/>
                </a:solidFill>
              </a:defRPr>
            </a:lvl9pPr>
          </a:lstStyle>
          <a:p>
            <a:endParaRPr/>
          </a:p>
        </p:txBody>
      </p:sp>
      <p:sp>
        <p:nvSpPr>
          <p:cNvPr id="499" name="Google Shape;499;p10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marR="0" lvl="0" indent="-304792" algn="ctr" rtl="0">
              <a:lnSpc>
                <a:spcPct val="115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1219170" marR="0" lvl="1" indent="-304792" algn="ctr"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2pPr>
            <a:lvl3pPr marL="1828754" marR="0" lvl="2" indent="-304792" algn="ctr"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3pPr>
            <a:lvl4pPr marL="2438339" marR="0" lvl="3" indent="-304792" algn="ctr"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4pPr>
            <a:lvl5pPr marL="3047924" marR="0" lvl="4" indent="-304792" algn="ctr"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5pPr>
            <a:lvl6pPr marL="3657509" marR="0" lvl="5" indent="-304792" algn="ctr"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6pPr>
            <a:lvl7pPr marL="4267093" marR="0" lvl="6" indent="-304792" algn="ctr"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7pPr>
            <a:lvl8pPr marL="4876678" marR="0" lvl="7" indent="-304792" algn="ctr"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8pPr>
            <a:lvl9pPr marL="5486263" marR="0" lvl="8" indent="-304792" algn="ctr" rtl="0">
              <a:lnSpc>
                <a:spcPct val="115000"/>
              </a:lnSpc>
              <a:spcBef>
                <a:spcPts val="2133"/>
              </a:spcBef>
              <a:spcAft>
                <a:spcPts val="2133"/>
              </a:spcAft>
              <a:buClr>
                <a:schemeClr val="dk2"/>
              </a:buClr>
              <a:buSzPts val="1400"/>
              <a:buFont typeface="Arial"/>
              <a:buNone/>
              <a:defRPr sz="1867" b="0" i="0" u="none" strike="noStrike" cap="none">
                <a:solidFill>
                  <a:schemeClr val="dk2"/>
                </a:solidFill>
                <a:latin typeface="Arial"/>
                <a:ea typeface="Arial"/>
                <a:cs typeface="Arial"/>
                <a:sym typeface="Arial"/>
              </a:defRPr>
            </a:lvl9pPr>
          </a:lstStyle>
          <a:p>
            <a:endParaRPr/>
          </a:p>
        </p:txBody>
      </p:sp>
      <p:sp>
        <p:nvSpPr>
          <p:cNvPr id="500" name="Google Shape;500;p101"/>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32854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1"/>
        <p:cNvGrpSpPr/>
        <p:nvPr/>
      </p:nvGrpSpPr>
      <p:grpSpPr>
        <a:xfrm>
          <a:off x="0" y="0"/>
          <a:ext cx="0" cy="0"/>
          <a:chOff x="0" y="0"/>
          <a:chExt cx="0" cy="0"/>
        </a:xfrm>
      </p:grpSpPr>
      <p:sp>
        <p:nvSpPr>
          <p:cNvPr id="502" name="Google Shape;502;p102"/>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348055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6"/>
        <p:cNvGrpSpPr/>
        <p:nvPr/>
      </p:nvGrpSpPr>
      <p:grpSpPr>
        <a:xfrm>
          <a:off x="0" y="0"/>
          <a:ext cx="0" cy="0"/>
          <a:chOff x="0" y="0"/>
          <a:chExt cx="0" cy="0"/>
        </a:xfrm>
      </p:grpSpPr>
      <p:sp>
        <p:nvSpPr>
          <p:cNvPr id="467" name="Google Shape;467;p93"/>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Arial"/>
              <a:buNone/>
              <a:defRPr sz="4800" b="0"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4800">
                <a:solidFill>
                  <a:schemeClr val="dk1"/>
                </a:solidFill>
              </a:defRPr>
            </a:lvl2pPr>
            <a:lvl3pPr lvl="2" indent="0" algn="ctr" rtl="0">
              <a:spcBef>
                <a:spcPts val="0"/>
              </a:spcBef>
              <a:spcAft>
                <a:spcPts val="0"/>
              </a:spcAft>
              <a:buClr>
                <a:schemeClr val="dk1"/>
              </a:buClr>
              <a:buSzPts val="1400"/>
              <a:buFont typeface="Arial"/>
              <a:buNone/>
              <a:defRPr sz="4800">
                <a:solidFill>
                  <a:schemeClr val="dk1"/>
                </a:solidFill>
              </a:defRPr>
            </a:lvl3pPr>
            <a:lvl4pPr lvl="3" indent="0" algn="ctr" rtl="0">
              <a:spcBef>
                <a:spcPts val="0"/>
              </a:spcBef>
              <a:spcAft>
                <a:spcPts val="0"/>
              </a:spcAft>
              <a:buClr>
                <a:schemeClr val="dk1"/>
              </a:buClr>
              <a:buSzPts val="1400"/>
              <a:buFont typeface="Arial"/>
              <a:buNone/>
              <a:defRPr sz="4800">
                <a:solidFill>
                  <a:schemeClr val="dk1"/>
                </a:solidFill>
              </a:defRPr>
            </a:lvl4pPr>
            <a:lvl5pPr lvl="4" indent="0" algn="ctr" rtl="0">
              <a:spcBef>
                <a:spcPts val="0"/>
              </a:spcBef>
              <a:spcAft>
                <a:spcPts val="0"/>
              </a:spcAft>
              <a:buClr>
                <a:schemeClr val="dk1"/>
              </a:buClr>
              <a:buSzPts val="1400"/>
              <a:buFont typeface="Arial"/>
              <a:buNone/>
              <a:defRPr sz="4800">
                <a:solidFill>
                  <a:schemeClr val="dk1"/>
                </a:solidFill>
              </a:defRPr>
            </a:lvl5pPr>
            <a:lvl6pPr lvl="5" indent="0" algn="ctr" rtl="0">
              <a:spcBef>
                <a:spcPts val="0"/>
              </a:spcBef>
              <a:spcAft>
                <a:spcPts val="0"/>
              </a:spcAft>
              <a:buClr>
                <a:schemeClr val="dk1"/>
              </a:buClr>
              <a:buSzPts val="1400"/>
              <a:buFont typeface="Arial"/>
              <a:buNone/>
              <a:defRPr sz="4800">
                <a:solidFill>
                  <a:schemeClr val="dk1"/>
                </a:solidFill>
              </a:defRPr>
            </a:lvl6pPr>
            <a:lvl7pPr lvl="6" indent="0" algn="ctr" rtl="0">
              <a:spcBef>
                <a:spcPts val="0"/>
              </a:spcBef>
              <a:spcAft>
                <a:spcPts val="0"/>
              </a:spcAft>
              <a:buClr>
                <a:schemeClr val="dk1"/>
              </a:buClr>
              <a:buSzPts val="1400"/>
              <a:buFont typeface="Arial"/>
              <a:buNone/>
              <a:defRPr sz="4800">
                <a:solidFill>
                  <a:schemeClr val="dk1"/>
                </a:solidFill>
              </a:defRPr>
            </a:lvl7pPr>
            <a:lvl8pPr lvl="7" indent="0" algn="ctr" rtl="0">
              <a:spcBef>
                <a:spcPts val="0"/>
              </a:spcBef>
              <a:spcAft>
                <a:spcPts val="0"/>
              </a:spcAft>
              <a:buClr>
                <a:schemeClr val="dk1"/>
              </a:buClr>
              <a:buSzPts val="1400"/>
              <a:buFont typeface="Arial"/>
              <a:buNone/>
              <a:defRPr sz="4800">
                <a:solidFill>
                  <a:schemeClr val="dk1"/>
                </a:solidFill>
              </a:defRPr>
            </a:lvl8pPr>
            <a:lvl9pPr lvl="8" indent="0" algn="ctr" rtl="0">
              <a:spcBef>
                <a:spcPts val="0"/>
              </a:spcBef>
              <a:spcAft>
                <a:spcPts val="0"/>
              </a:spcAft>
              <a:buClr>
                <a:schemeClr val="dk1"/>
              </a:buClr>
              <a:buSzPts val="1400"/>
              <a:buFont typeface="Arial"/>
              <a:buNone/>
              <a:defRPr sz="4800">
                <a:solidFill>
                  <a:schemeClr val="dk1"/>
                </a:solidFill>
              </a:defRPr>
            </a:lvl9pPr>
          </a:lstStyle>
          <a:p>
            <a:endParaRPr/>
          </a:p>
        </p:txBody>
      </p:sp>
      <p:sp>
        <p:nvSpPr>
          <p:cNvPr id="468" name="Google Shape;468;p93"/>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122983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9"/>
        <p:cNvGrpSpPr/>
        <p:nvPr/>
      </p:nvGrpSpPr>
      <p:grpSpPr>
        <a:xfrm>
          <a:off x="0" y="0"/>
          <a:ext cx="0" cy="0"/>
          <a:chOff x="0" y="0"/>
          <a:chExt cx="0" cy="0"/>
        </a:xfrm>
      </p:grpSpPr>
      <p:sp>
        <p:nvSpPr>
          <p:cNvPr id="470" name="Google Shape;470;p9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3733"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733">
                <a:solidFill>
                  <a:schemeClr val="dk1"/>
                </a:solidFill>
              </a:defRPr>
            </a:lvl2pPr>
            <a:lvl3pPr lvl="2" indent="0" rtl="0">
              <a:spcBef>
                <a:spcPts val="0"/>
              </a:spcBef>
              <a:spcAft>
                <a:spcPts val="0"/>
              </a:spcAft>
              <a:buClr>
                <a:schemeClr val="dk1"/>
              </a:buClr>
              <a:buSzPts val="1400"/>
              <a:buFont typeface="Arial"/>
              <a:buNone/>
              <a:defRPr sz="3733">
                <a:solidFill>
                  <a:schemeClr val="dk1"/>
                </a:solidFill>
              </a:defRPr>
            </a:lvl3pPr>
            <a:lvl4pPr lvl="3" indent="0" rtl="0">
              <a:spcBef>
                <a:spcPts val="0"/>
              </a:spcBef>
              <a:spcAft>
                <a:spcPts val="0"/>
              </a:spcAft>
              <a:buClr>
                <a:schemeClr val="dk1"/>
              </a:buClr>
              <a:buSzPts val="1400"/>
              <a:buFont typeface="Arial"/>
              <a:buNone/>
              <a:defRPr sz="3733">
                <a:solidFill>
                  <a:schemeClr val="dk1"/>
                </a:solidFill>
              </a:defRPr>
            </a:lvl4pPr>
            <a:lvl5pPr lvl="4" indent="0" rtl="0">
              <a:spcBef>
                <a:spcPts val="0"/>
              </a:spcBef>
              <a:spcAft>
                <a:spcPts val="0"/>
              </a:spcAft>
              <a:buClr>
                <a:schemeClr val="dk1"/>
              </a:buClr>
              <a:buSzPts val="1400"/>
              <a:buFont typeface="Arial"/>
              <a:buNone/>
              <a:defRPr sz="3733">
                <a:solidFill>
                  <a:schemeClr val="dk1"/>
                </a:solidFill>
              </a:defRPr>
            </a:lvl5pPr>
            <a:lvl6pPr lvl="5" indent="0" rtl="0">
              <a:spcBef>
                <a:spcPts val="0"/>
              </a:spcBef>
              <a:spcAft>
                <a:spcPts val="0"/>
              </a:spcAft>
              <a:buClr>
                <a:schemeClr val="dk1"/>
              </a:buClr>
              <a:buSzPts val="1400"/>
              <a:buFont typeface="Arial"/>
              <a:buNone/>
              <a:defRPr sz="3733">
                <a:solidFill>
                  <a:schemeClr val="dk1"/>
                </a:solidFill>
              </a:defRPr>
            </a:lvl6pPr>
            <a:lvl7pPr lvl="6" indent="0" rtl="0">
              <a:spcBef>
                <a:spcPts val="0"/>
              </a:spcBef>
              <a:spcAft>
                <a:spcPts val="0"/>
              </a:spcAft>
              <a:buClr>
                <a:schemeClr val="dk1"/>
              </a:buClr>
              <a:buSzPts val="1400"/>
              <a:buFont typeface="Arial"/>
              <a:buNone/>
              <a:defRPr sz="3733">
                <a:solidFill>
                  <a:schemeClr val="dk1"/>
                </a:solidFill>
              </a:defRPr>
            </a:lvl7pPr>
            <a:lvl8pPr lvl="7" indent="0" rtl="0">
              <a:spcBef>
                <a:spcPts val="0"/>
              </a:spcBef>
              <a:spcAft>
                <a:spcPts val="0"/>
              </a:spcAft>
              <a:buClr>
                <a:schemeClr val="dk1"/>
              </a:buClr>
              <a:buSzPts val="1400"/>
              <a:buFont typeface="Arial"/>
              <a:buNone/>
              <a:defRPr sz="3733">
                <a:solidFill>
                  <a:schemeClr val="dk1"/>
                </a:solidFill>
              </a:defRPr>
            </a:lvl8pPr>
            <a:lvl9pPr lvl="8" indent="0" rtl="0">
              <a:spcBef>
                <a:spcPts val="0"/>
              </a:spcBef>
              <a:spcAft>
                <a:spcPts val="0"/>
              </a:spcAft>
              <a:buClr>
                <a:schemeClr val="dk1"/>
              </a:buClr>
              <a:buSzPts val="1400"/>
              <a:buFont typeface="Arial"/>
              <a:buNone/>
              <a:defRPr sz="3733">
                <a:solidFill>
                  <a:schemeClr val="dk1"/>
                </a:solidFill>
              </a:defRPr>
            </a:lvl9pPr>
          </a:lstStyle>
          <a:p>
            <a:endParaRPr/>
          </a:p>
        </p:txBody>
      </p:sp>
      <p:sp>
        <p:nvSpPr>
          <p:cNvPr id="471" name="Google Shape;471;p9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marR="0" lvl="0" indent="-304792" algn="l" rtl="0">
              <a:lnSpc>
                <a:spcPct val="115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1219170" marR="0" lvl="1"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2pPr>
            <a:lvl3pPr marL="1828754" marR="0" lvl="2"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3pPr>
            <a:lvl4pPr marL="2438339" marR="0" lvl="3"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4pPr>
            <a:lvl5pPr marL="3047924" marR="0" lvl="4"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5pPr>
            <a:lvl6pPr marL="3657509" marR="0" lvl="5"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6pPr>
            <a:lvl7pPr marL="4267093" marR="0" lvl="6"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7pPr>
            <a:lvl8pPr marL="4876678" marR="0" lvl="7"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8pPr>
            <a:lvl9pPr marL="5486263" marR="0" lvl="8" indent="-304792" algn="l" rtl="0">
              <a:lnSpc>
                <a:spcPct val="115000"/>
              </a:lnSpc>
              <a:spcBef>
                <a:spcPts val="2133"/>
              </a:spcBef>
              <a:spcAft>
                <a:spcPts val="2133"/>
              </a:spcAft>
              <a:buClr>
                <a:schemeClr val="dk2"/>
              </a:buClr>
              <a:buSzPts val="1400"/>
              <a:buFont typeface="Arial"/>
              <a:buNone/>
              <a:defRPr sz="1867" b="0" i="0" u="none" strike="noStrike" cap="none">
                <a:solidFill>
                  <a:schemeClr val="dk2"/>
                </a:solidFill>
                <a:latin typeface="Arial"/>
                <a:ea typeface="Arial"/>
                <a:cs typeface="Arial"/>
                <a:sym typeface="Arial"/>
              </a:defRPr>
            </a:lvl9pPr>
          </a:lstStyle>
          <a:p>
            <a:endParaRPr/>
          </a:p>
        </p:txBody>
      </p:sp>
      <p:sp>
        <p:nvSpPr>
          <p:cNvPr id="472" name="Google Shape;472;p94"/>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176173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73"/>
        <p:cNvGrpSpPr/>
        <p:nvPr/>
      </p:nvGrpSpPr>
      <p:grpSpPr>
        <a:xfrm>
          <a:off x="0" y="0"/>
          <a:ext cx="0" cy="0"/>
          <a:chOff x="0" y="0"/>
          <a:chExt cx="0" cy="0"/>
        </a:xfrm>
      </p:grpSpPr>
      <p:sp>
        <p:nvSpPr>
          <p:cNvPr id="474" name="Google Shape;474;p9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3733"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733">
                <a:solidFill>
                  <a:schemeClr val="dk1"/>
                </a:solidFill>
              </a:defRPr>
            </a:lvl2pPr>
            <a:lvl3pPr lvl="2" indent="0" rtl="0">
              <a:spcBef>
                <a:spcPts val="0"/>
              </a:spcBef>
              <a:spcAft>
                <a:spcPts val="0"/>
              </a:spcAft>
              <a:buClr>
                <a:schemeClr val="dk1"/>
              </a:buClr>
              <a:buSzPts val="1400"/>
              <a:buFont typeface="Arial"/>
              <a:buNone/>
              <a:defRPr sz="3733">
                <a:solidFill>
                  <a:schemeClr val="dk1"/>
                </a:solidFill>
              </a:defRPr>
            </a:lvl3pPr>
            <a:lvl4pPr lvl="3" indent="0" rtl="0">
              <a:spcBef>
                <a:spcPts val="0"/>
              </a:spcBef>
              <a:spcAft>
                <a:spcPts val="0"/>
              </a:spcAft>
              <a:buClr>
                <a:schemeClr val="dk1"/>
              </a:buClr>
              <a:buSzPts val="1400"/>
              <a:buFont typeface="Arial"/>
              <a:buNone/>
              <a:defRPr sz="3733">
                <a:solidFill>
                  <a:schemeClr val="dk1"/>
                </a:solidFill>
              </a:defRPr>
            </a:lvl4pPr>
            <a:lvl5pPr lvl="4" indent="0" rtl="0">
              <a:spcBef>
                <a:spcPts val="0"/>
              </a:spcBef>
              <a:spcAft>
                <a:spcPts val="0"/>
              </a:spcAft>
              <a:buClr>
                <a:schemeClr val="dk1"/>
              </a:buClr>
              <a:buSzPts val="1400"/>
              <a:buFont typeface="Arial"/>
              <a:buNone/>
              <a:defRPr sz="3733">
                <a:solidFill>
                  <a:schemeClr val="dk1"/>
                </a:solidFill>
              </a:defRPr>
            </a:lvl5pPr>
            <a:lvl6pPr lvl="5" indent="0" rtl="0">
              <a:spcBef>
                <a:spcPts val="0"/>
              </a:spcBef>
              <a:spcAft>
                <a:spcPts val="0"/>
              </a:spcAft>
              <a:buClr>
                <a:schemeClr val="dk1"/>
              </a:buClr>
              <a:buSzPts val="1400"/>
              <a:buFont typeface="Arial"/>
              <a:buNone/>
              <a:defRPr sz="3733">
                <a:solidFill>
                  <a:schemeClr val="dk1"/>
                </a:solidFill>
              </a:defRPr>
            </a:lvl6pPr>
            <a:lvl7pPr lvl="6" indent="0" rtl="0">
              <a:spcBef>
                <a:spcPts val="0"/>
              </a:spcBef>
              <a:spcAft>
                <a:spcPts val="0"/>
              </a:spcAft>
              <a:buClr>
                <a:schemeClr val="dk1"/>
              </a:buClr>
              <a:buSzPts val="1400"/>
              <a:buFont typeface="Arial"/>
              <a:buNone/>
              <a:defRPr sz="3733">
                <a:solidFill>
                  <a:schemeClr val="dk1"/>
                </a:solidFill>
              </a:defRPr>
            </a:lvl7pPr>
            <a:lvl8pPr lvl="7" indent="0" rtl="0">
              <a:spcBef>
                <a:spcPts val="0"/>
              </a:spcBef>
              <a:spcAft>
                <a:spcPts val="0"/>
              </a:spcAft>
              <a:buClr>
                <a:schemeClr val="dk1"/>
              </a:buClr>
              <a:buSzPts val="1400"/>
              <a:buFont typeface="Arial"/>
              <a:buNone/>
              <a:defRPr sz="3733">
                <a:solidFill>
                  <a:schemeClr val="dk1"/>
                </a:solidFill>
              </a:defRPr>
            </a:lvl8pPr>
            <a:lvl9pPr lvl="8" indent="0" rtl="0">
              <a:spcBef>
                <a:spcPts val="0"/>
              </a:spcBef>
              <a:spcAft>
                <a:spcPts val="0"/>
              </a:spcAft>
              <a:buClr>
                <a:schemeClr val="dk1"/>
              </a:buClr>
              <a:buSzPts val="1400"/>
              <a:buFont typeface="Arial"/>
              <a:buNone/>
              <a:defRPr sz="3733">
                <a:solidFill>
                  <a:schemeClr val="dk1"/>
                </a:solidFill>
              </a:defRPr>
            </a:lvl9pPr>
          </a:lstStyle>
          <a:p>
            <a:endParaRPr/>
          </a:p>
        </p:txBody>
      </p:sp>
      <p:sp>
        <p:nvSpPr>
          <p:cNvPr id="475" name="Google Shape;475;p9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marR="0" lvl="0" indent="-304792" algn="l" rtl="0">
              <a:lnSpc>
                <a:spcPct val="115000"/>
              </a:lnSpc>
              <a:spcBef>
                <a:spcPts val="0"/>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1pPr>
            <a:lvl2pPr marL="1219170" marR="0" lvl="1"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2pPr>
            <a:lvl3pPr marL="1828754" marR="0" lvl="2"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3pPr>
            <a:lvl4pPr marL="2438339" marR="0" lvl="3"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4pPr>
            <a:lvl5pPr marL="3047924" marR="0" lvl="4"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5pPr>
            <a:lvl6pPr marL="3657509" marR="0" lvl="5"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6pPr>
            <a:lvl7pPr marL="4267093" marR="0" lvl="6"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7pPr>
            <a:lvl8pPr marL="4876678" marR="0" lvl="7"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8pPr>
            <a:lvl9pPr marL="5486263" marR="0" lvl="8" indent="-304792" algn="l" rtl="0">
              <a:lnSpc>
                <a:spcPct val="115000"/>
              </a:lnSpc>
              <a:spcBef>
                <a:spcPts val="2133"/>
              </a:spcBef>
              <a:spcAft>
                <a:spcPts val="2133"/>
              </a:spcAft>
              <a:buClr>
                <a:schemeClr val="dk2"/>
              </a:buClr>
              <a:buSzPts val="1400"/>
              <a:buFont typeface="Arial"/>
              <a:buNone/>
              <a:defRPr sz="1600" b="0" i="0" u="none" strike="noStrike" cap="none">
                <a:solidFill>
                  <a:schemeClr val="dk2"/>
                </a:solidFill>
                <a:latin typeface="Arial"/>
                <a:ea typeface="Arial"/>
                <a:cs typeface="Arial"/>
                <a:sym typeface="Arial"/>
              </a:defRPr>
            </a:lvl9pPr>
          </a:lstStyle>
          <a:p>
            <a:endParaRPr/>
          </a:p>
        </p:txBody>
      </p:sp>
      <p:sp>
        <p:nvSpPr>
          <p:cNvPr id="476" name="Google Shape;476;p9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marR="0" lvl="0" indent="-304792" algn="l" rtl="0">
              <a:lnSpc>
                <a:spcPct val="115000"/>
              </a:lnSpc>
              <a:spcBef>
                <a:spcPts val="0"/>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1pPr>
            <a:lvl2pPr marL="1219170" marR="0" lvl="1"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2pPr>
            <a:lvl3pPr marL="1828754" marR="0" lvl="2"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3pPr>
            <a:lvl4pPr marL="2438339" marR="0" lvl="3"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4pPr>
            <a:lvl5pPr marL="3047924" marR="0" lvl="4"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5pPr>
            <a:lvl6pPr marL="3657509" marR="0" lvl="5"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6pPr>
            <a:lvl7pPr marL="4267093" marR="0" lvl="6"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7pPr>
            <a:lvl8pPr marL="4876678" marR="0" lvl="7"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8pPr>
            <a:lvl9pPr marL="5486263" marR="0" lvl="8" indent="-304792" algn="l" rtl="0">
              <a:lnSpc>
                <a:spcPct val="115000"/>
              </a:lnSpc>
              <a:spcBef>
                <a:spcPts val="2133"/>
              </a:spcBef>
              <a:spcAft>
                <a:spcPts val="2133"/>
              </a:spcAft>
              <a:buClr>
                <a:schemeClr val="dk2"/>
              </a:buClr>
              <a:buSzPts val="1400"/>
              <a:buFont typeface="Arial"/>
              <a:buNone/>
              <a:defRPr sz="1600" b="0" i="0" u="none" strike="noStrike" cap="none">
                <a:solidFill>
                  <a:schemeClr val="dk2"/>
                </a:solidFill>
                <a:latin typeface="Arial"/>
                <a:ea typeface="Arial"/>
                <a:cs typeface="Arial"/>
                <a:sym typeface="Arial"/>
              </a:defRPr>
            </a:lvl9pPr>
          </a:lstStyle>
          <a:p>
            <a:endParaRPr/>
          </a:p>
        </p:txBody>
      </p:sp>
      <p:sp>
        <p:nvSpPr>
          <p:cNvPr id="477" name="Google Shape;477;p95"/>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199589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8"/>
        <p:cNvGrpSpPr/>
        <p:nvPr/>
      </p:nvGrpSpPr>
      <p:grpSpPr>
        <a:xfrm>
          <a:off x="0" y="0"/>
          <a:ext cx="0" cy="0"/>
          <a:chOff x="0" y="0"/>
          <a:chExt cx="0" cy="0"/>
        </a:xfrm>
      </p:grpSpPr>
      <p:sp>
        <p:nvSpPr>
          <p:cNvPr id="479" name="Google Shape;479;p9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3733"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733">
                <a:solidFill>
                  <a:schemeClr val="dk1"/>
                </a:solidFill>
              </a:defRPr>
            </a:lvl2pPr>
            <a:lvl3pPr lvl="2" indent="0" rtl="0">
              <a:spcBef>
                <a:spcPts val="0"/>
              </a:spcBef>
              <a:spcAft>
                <a:spcPts val="0"/>
              </a:spcAft>
              <a:buClr>
                <a:schemeClr val="dk1"/>
              </a:buClr>
              <a:buSzPts val="1400"/>
              <a:buFont typeface="Arial"/>
              <a:buNone/>
              <a:defRPr sz="3733">
                <a:solidFill>
                  <a:schemeClr val="dk1"/>
                </a:solidFill>
              </a:defRPr>
            </a:lvl3pPr>
            <a:lvl4pPr lvl="3" indent="0" rtl="0">
              <a:spcBef>
                <a:spcPts val="0"/>
              </a:spcBef>
              <a:spcAft>
                <a:spcPts val="0"/>
              </a:spcAft>
              <a:buClr>
                <a:schemeClr val="dk1"/>
              </a:buClr>
              <a:buSzPts val="1400"/>
              <a:buFont typeface="Arial"/>
              <a:buNone/>
              <a:defRPr sz="3733">
                <a:solidFill>
                  <a:schemeClr val="dk1"/>
                </a:solidFill>
              </a:defRPr>
            </a:lvl4pPr>
            <a:lvl5pPr lvl="4" indent="0" rtl="0">
              <a:spcBef>
                <a:spcPts val="0"/>
              </a:spcBef>
              <a:spcAft>
                <a:spcPts val="0"/>
              </a:spcAft>
              <a:buClr>
                <a:schemeClr val="dk1"/>
              </a:buClr>
              <a:buSzPts val="1400"/>
              <a:buFont typeface="Arial"/>
              <a:buNone/>
              <a:defRPr sz="3733">
                <a:solidFill>
                  <a:schemeClr val="dk1"/>
                </a:solidFill>
              </a:defRPr>
            </a:lvl5pPr>
            <a:lvl6pPr lvl="5" indent="0" rtl="0">
              <a:spcBef>
                <a:spcPts val="0"/>
              </a:spcBef>
              <a:spcAft>
                <a:spcPts val="0"/>
              </a:spcAft>
              <a:buClr>
                <a:schemeClr val="dk1"/>
              </a:buClr>
              <a:buSzPts val="1400"/>
              <a:buFont typeface="Arial"/>
              <a:buNone/>
              <a:defRPr sz="3733">
                <a:solidFill>
                  <a:schemeClr val="dk1"/>
                </a:solidFill>
              </a:defRPr>
            </a:lvl6pPr>
            <a:lvl7pPr lvl="6" indent="0" rtl="0">
              <a:spcBef>
                <a:spcPts val="0"/>
              </a:spcBef>
              <a:spcAft>
                <a:spcPts val="0"/>
              </a:spcAft>
              <a:buClr>
                <a:schemeClr val="dk1"/>
              </a:buClr>
              <a:buSzPts val="1400"/>
              <a:buFont typeface="Arial"/>
              <a:buNone/>
              <a:defRPr sz="3733">
                <a:solidFill>
                  <a:schemeClr val="dk1"/>
                </a:solidFill>
              </a:defRPr>
            </a:lvl7pPr>
            <a:lvl8pPr lvl="7" indent="0" rtl="0">
              <a:spcBef>
                <a:spcPts val="0"/>
              </a:spcBef>
              <a:spcAft>
                <a:spcPts val="0"/>
              </a:spcAft>
              <a:buClr>
                <a:schemeClr val="dk1"/>
              </a:buClr>
              <a:buSzPts val="1400"/>
              <a:buFont typeface="Arial"/>
              <a:buNone/>
              <a:defRPr sz="3733">
                <a:solidFill>
                  <a:schemeClr val="dk1"/>
                </a:solidFill>
              </a:defRPr>
            </a:lvl8pPr>
            <a:lvl9pPr lvl="8" indent="0" rtl="0">
              <a:spcBef>
                <a:spcPts val="0"/>
              </a:spcBef>
              <a:spcAft>
                <a:spcPts val="0"/>
              </a:spcAft>
              <a:buClr>
                <a:schemeClr val="dk1"/>
              </a:buClr>
              <a:buSzPts val="1400"/>
              <a:buFont typeface="Arial"/>
              <a:buNone/>
              <a:defRPr sz="3733">
                <a:solidFill>
                  <a:schemeClr val="dk1"/>
                </a:solidFill>
              </a:defRPr>
            </a:lvl9pPr>
          </a:lstStyle>
          <a:p>
            <a:endParaRPr/>
          </a:p>
        </p:txBody>
      </p:sp>
      <p:sp>
        <p:nvSpPr>
          <p:cNvPr id="480" name="Google Shape;480;p96"/>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384605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1"/>
        <p:cNvGrpSpPr/>
        <p:nvPr/>
      </p:nvGrpSpPr>
      <p:grpSpPr>
        <a:xfrm>
          <a:off x="0" y="0"/>
          <a:ext cx="0" cy="0"/>
          <a:chOff x="0" y="0"/>
          <a:chExt cx="0" cy="0"/>
        </a:xfrm>
      </p:grpSpPr>
      <p:sp>
        <p:nvSpPr>
          <p:cNvPr id="482" name="Google Shape;482;p9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200">
                <a:solidFill>
                  <a:schemeClr val="dk1"/>
                </a:solidFill>
              </a:defRPr>
            </a:lvl2pPr>
            <a:lvl3pPr lvl="2" indent="0" rtl="0">
              <a:spcBef>
                <a:spcPts val="0"/>
              </a:spcBef>
              <a:spcAft>
                <a:spcPts val="0"/>
              </a:spcAft>
              <a:buClr>
                <a:schemeClr val="dk1"/>
              </a:buClr>
              <a:buSzPts val="1400"/>
              <a:buFont typeface="Arial"/>
              <a:buNone/>
              <a:defRPr sz="3200">
                <a:solidFill>
                  <a:schemeClr val="dk1"/>
                </a:solidFill>
              </a:defRPr>
            </a:lvl3pPr>
            <a:lvl4pPr lvl="3" indent="0" rtl="0">
              <a:spcBef>
                <a:spcPts val="0"/>
              </a:spcBef>
              <a:spcAft>
                <a:spcPts val="0"/>
              </a:spcAft>
              <a:buClr>
                <a:schemeClr val="dk1"/>
              </a:buClr>
              <a:buSzPts val="1400"/>
              <a:buFont typeface="Arial"/>
              <a:buNone/>
              <a:defRPr sz="3200">
                <a:solidFill>
                  <a:schemeClr val="dk1"/>
                </a:solidFill>
              </a:defRPr>
            </a:lvl4pPr>
            <a:lvl5pPr lvl="4" indent="0" rtl="0">
              <a:spcBef>
                <a:spcPts val="0"/>
              </a:spcBef>
              <a:spcAft>
                <a:spcPts val="0"/>
              </a:spcAft>
              <a:buClr>
                <a:schemeClr val="dk1"/>
              </a:buClr>
              <a:buSzPts val="1400"/>
              <a:buFont typeface="Arial"/>
              <a:buNone/>
              <a:defRPr sz="3200">
                <a:solidFill>
                  <a:schemeClr val="dk1"/>
                </a:solidFill>
              </a:defRPr>
            </a:lvl5pPr>
            <a:lvl6pPr lvl="5" indent="0" rtl="0">
              <a:spcBef>
                <a:spcPts val="0"/>
              </a:spcBef>
              <a:spcAft>
                <a:spcPts val="0"/>
              </a:spcAft>
              <a:buClr>
                <a:schemeClr val="dk1"/>
              </a:buClr>
              <a:buSzPts val="1400"/>
              <a:buFont typeface="Arial"/>
              <a:buNone/>
              <a:defRPr sz="3200">
                <a:solidFill>
                  <a:schemeClr val="dk1"/>
                </a:solidFill>
              </a:defRPr>
            </a:lvl6pPr>
            <a:lvl7pPr lvl="6" indent="0" rtl="0">
              <a:spcBef>
                <a:spcPts val="0"/>
              </a:spcBef>
              <a:spcAft>
                <a:spcPts val="0"/>
              </a:spcAft>
              <a:buClr>
                <a:schemeClr val="dk1"/>
              </a:buClr>
              <a:buSzPts val="1400"/>
              <a:buFont typeface="Arial"/>
              <a:buNone/>
              <a:defRPr sz="3200">
                <a:solidFill>
                  <a:schemeClr val="dk1"/>
                </a:solidFill>
              </a:defRPr>
            </a:lvl7pPr>
            <a:lvl8pPr lvl="7" indent="0" rtl="0">
              <a:spcBef>
                <a:spcPts val="0"/>
              </a:spcBef>
              <a:spcAft>
                <a:spcPts val="0"/>
              </a:spcAft>
              <a:buClr>
                <a:schemeClr val="dk1"/>
              </a:buClr>
              <a:buSzPts val="1400"/>
              <a:buFont typeface="Arial"/>
              <a:buNone/>
              <a:defRPr sz="3200">
                <a:solidFill>
                  <a:schemeClr val="dk1"/>
                </a:solidFill>
              </a:defRPr>
            </a:lvl8pPr>
            <a:lvl9pPr lvl="8" indent="0" rtl="0">
              <a:spcBef>
                <a:spcPts val="0"/>
              </a:spcBef>
              <a:spcAft>
                <a:spcPts val="0"/>
              </a:spcAft>
              <a:buClr>
                <a:schemeClr val="dk1"/>
              </a:buClr>
              <a:buSzPts val="1400"/>
              <a:buFont typeface="Arial"/>
              <a:buNone/>
              <a:defRPr sz="3200">
                <a:solidFill>
                  <a:schemeClr val="dk1"/>
                </a:solidFill>
              </a:defRPr>
            </a:lvl9pPr>
          </a:lstStyle>
          <a:p>
            <a:endParaRPr/>
          </a:p>
        </p:txBody>
      </p:sp>
      <p:sp>
        <p:nvSpPr>
          <p:cNvPr id="483" name="Google Shape;483;p9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marR="0" lvl="0" indent="-304792" algn="l" rtl="0">
              <a:lnSpc>
                <a:spcPct val="115000"/>
              </a:lnSpc>
              <a:spcBef>
                <a:spcPts val="0"/>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1pPr>
            <a:lvl2pPr marL="1219170" marR="0" lvl="1"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2pPr>
            <a:lvl3pPr marL="1828754" marR="0" lvl="2"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3pPr>
            <a:lvl4pPr marL="2438339" marR="0" lvl="3"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4pPr>
            <a:lvl5pPr marL="3047924" marR="0" lvl="4"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5pPr>
            <a:lvl6pPr marL="3657509" marR="0" lvl="5"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6pPr>
            <a:lvl7pPr marL="4267093" marR="0" lvl="6"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7pPr>
            <a:lvl8pPr marL="4876678" marR="0" lvl="7" indent="-304792" algn="l" rtl="0">
              <a:lnSpc>
                <a:spcPct val="115000"/>
              </a:lnSpc>
              <a:spcBef>
                <a:spcPts val="2133"/>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8pPr>
            <a:lvl9pPr marL="5486263" marR="0" lvl="8" indent="-304792" algn="l" rtl="0">
              <a:lnSpc>
                <a:spcPct val="115000"/>
              </a:lnSpc>
              <a:spcBef>
                <a:spcPts val="2133"/>
              </a:spcBef>
              <a:spcAft>
                <a:spcPts val="2133"/>
              </a:spcAft>
              <a:buClr>
                <a:schemeClr val="dk2"/>
              </a:buClr>
              <a:buSzPts val="1400"/>
              <a:buFont typeface="Arial"/>
              <a:buNone/>
              <a:defRPr sz="1600" b="0" i="0" u="none" strike="noStrike" cap="none">
                <a:solidFill>
                  <a:schemeClr val="dk2"/>
                </a:solidFill>
                <a:latin typeface="Arial"/>
                <a:ea typeface="Arial"/>
                <a:cs typeface="Arial"/>
                <a:sym typeface="Arial"/>
              </a:defRPr>
            </a:lvl9pPr>
          </a:lstStyle>
          <a:p>
            <a:endParaRPr/>
          </a:p>
        </p:txBody>
      </p:sp>
      <p:sp>
        <p:nvSpPr>
          <p:cNvPr id="484" name="Google Shape;484;p97"/>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170844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85"/>
        <p:cNvGrpSpPr/>
        <p:nvPr/>
      </p:nvGrpSpPr>
      <p:grpSpPr>
        <a:xfrm>
          <a:off x="0" y="0"/>
          <a:ext cx="0" cy="0"/>
          <a:chOff x="0" y="0"/>
          <a:chExt cx="0" cy="0"/>
        </a:xfrm>
      </p:grpSpPr>
      <p:sp>
        <p:nvSpPr>
          <p:cNvPr id="486" name="Google Shape;486;p9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64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6400">
                <a:solidFill>
                  <a:schemeClr val="dk1"/>
                </a:solidFill>
              </a:defRPr>
            </a:lvl2pPr>
            <a:lvl3pPr lvl="2" indent="0" rtl="0">
              <a:spcBef>
                <a:spcPts val="0"/>
              </a:spcBef>
              <a:spcAft>
                <a:spcPts val="0"/>
              </a:spcAft>
              <a:buClr>
                <a:schemeClr val="dk1"/>
              </a:buClr>
              <a:buSzPts val="1400"/>
              <a:buFont typeface="Arial"/>
              <a:buNone/>
              <a:defRPr sz="6400">
                <a:solidFill>
                  <a:schemeClr val="dk1"/>
                </a:solidFill>
              </a:defRPr>
            </a:lvl3pPr>
            <a:lvl4pPr lvl="3" indent="0" rtl="0">
              <a:spcBef>
                <a:spcPts val="0"/>
              </a:spcBef>
              <a:spcAft>
                <a:spcPts val="0"/>
              </a:spcAft>
              <a:buClr>
                <a:schemeClr val="dk1"/>
              </a:buClr>
              <a:buSzPts val="1400"/>
              <a:buFont typeface="Arial"/>
              <a:buNone/>
              <a:defRPr sz="6400">
                <a:solidFill>
                  <a:schemeClr val="dk1"/>
                </a:solidFill>
              </a:defRPr>
            </a:lvl4pPr>
            <a:lvl5pPr lvl="4" indent="0" rtl="0">
              <a:spcBef>
                <a:spcPts val="0"/>
              </a:spcBef>
              <a:spcAft>
                <a:spcPts val="0"/>
              </a:spcAft>
              <a:buClr>
                <a:schemeClr val="dk1"/>
              </a:buClr>
              <a:buSzPts val="1400"/>
              <a:buFont typeface="Arial"/>
              <a:buNone/>
              <a:defRPr sz="6400">
                <a:solidFill>
                  <a:schemeClr val="dk1"/>
                </a:solidFill>
              </a:defRPr>
            </a:lvl5pPr>
            <a:lvl6pPr lvl="5" indent="0" rtl="0">
              <a:spcBef>
                <a:spcPts val="0"/>
              </a:spcBef>
              <a:spcAft>
                <a:spcPts val="0"/>
              </a:spcAft>
              <a:buClr>
                <a:schemeClr val="dk1"/>
              </a:buClr>
              <a:buSzPts val="1400"/>
              <a:buFont typeface="Arial"/>
              <a:buNone/>
              <a:defRPr sz="6400">
                <a:solidFill>
                  <a:schemeClr val="dk1"/>
                </a:solidFill>
              </a:defRPr>
            </a:lvl6pPr>
            <a:lvl7pPr lvl="6" indent="0" rtl="0">
              <a:spcBef>
                <a:spcPts val="0"/>
              </a:spcBef>
              <a:spcAft>
                <a:spcPts val="0"/>
              </a:spcAft>
              <a:buClr>
                <a:schemeClr val="dk1"/>
              </a:buClr>
              <a:buSzPts val="1400"/>
              <a:buFont typeface="Arial"/>
              <a:buNone/>
              <a:defRPr sz="6400">
                <a:solidFill>
                  <a:schemeClr val="dk1"/>
                </a:solidFill>
              </a:defRPr>
            </a:lvl7pPr>
            <a:lvl8pPr lvl="7" indent="0" rtl="0">
              <a:spcBef>
                <a:spcPts val="0"/>
              </a:spcBef>
              <a:spcAft>
                <a:spcPts val="0"/>
              </a:spcAft>
              <a:buClr>
                <a:schemeClr val="dk1"/>
              </a:buClr>
              <a:buSzPts val="1400"/>
              <a:buFont typeface="Arial"/>
              <a:buNone/>
              <a:defRPr sz="6400">
                <a:solidFill>
                  <a:schemeClr val="dk1"/>
                </a:solidFill>
              </a:defRPr>
            </a:lvl8pPr>
            <a:lvl9pPr lvl="8" indent="0" rtl="0">
              <a:spcBef>
                <a:spcPts val="0"/>
              </a:spcBef>
              <a:spcAft>
                <a:spcPts val="0"/>
              </a:spcAft>
              <a:buClr>
                <a:schemeClr val="dk1"/>
              </a:buClr>
              <a:buSzPts val="1400"/>
              <a:buFont typeface="Arial"/>
              <a:buNone/>
              <a:defRPr sz="6400">
                <a:solidFill>
                  <a:schemeClr val="dk1"/>
                </a:solidFill>
              </a:defRPr>
            </a:lvl9pPr>
          </a:lstStyle>
          <a:p>
            <a:endParaRPr/>
          </a:p>
        </p:txBody>
      </p:sp>
      <p:sp>
        <p:nvSpPr>
          <p:cNvPr id="487" name="Google Shape;487;p98"/>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169976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8"/>
        <p:cNvGrpSpPr/>
        <p:nvPr/>
      </p:nvGrpSpPr>
      <p:grpSpPr>
        <a:xfrm>
          <a:off x="0" y="0"/>
          <a:ext cx="0" cy="0"/>
          <a:chOff x="0" y="0"/>
          <a:chExt cx="0" cy="0"/>
        </a:xfrm>
      </p:grpSpPr>
      <p:sp>
        <p:nvSpPr>
          <p:cNvPr id="489" name="Google Shape;489;p9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490" name="Google Shape;490;p9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1"/>
              </a:buClr>
              <a:buSzPts val="1400"/>
              <a:buFont typeface="Arial"/>
              <a:buNone/>
              <a:defRPr sz="5600" b="0"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5600">
                <a:solidFill>
                  <a:schemeClr val="dk1"/>
                </a:solidFill>
              </a:defRPr>
            </a:lvl2pPr>
            <a:lvl3pPr lvl="2" indent="0" algn="ctr" rtl="0">
              <a:spcBef>
                <a:spcPts val="0"/>
              </a:spcBef>
              <a:spcAft>
                <a:spcPts val="0"/>
              </a:spcAft>
              <a:buClr>
                <a:schemeClr val="dk1"/>
              </a:buClr>
              <a:buSzPts val="1400"/>
              <a:buFont typeface="Arial"/>
              <a:buNone/>
              <a:defRPr sz="5600">
                <a:solidFill>
                  <a:schemeClr val="dk1"/>
                </a:solidFill>
              </a:defRPr>
            </a:lvl3pPr>
            <a:lvl4pPr lvl="3" indent="0" algn="ctr" rtl="0">
              <a:spcBef>
                <a:spcPts val="0"/>
              </a:spcBef>
              <a:spcAft>
                <a:spcPts val="0"/>
              </a:spcAft>
              <a:buClr>
                <a:schemeClr val="dk1"/>
              </a:buClr>
              <a:buSzPts val="1400"/>
              <a:buFont typeface="Arial"/>
              <a:buNone/>
              <a:defRPr sz="5600">
                <a:solidFill>
                  <a:schemeClr val="dk1"/>
                </a:solidFill>
              </a:defRPr>
            </a:lvl4pPr>
            <a:lvl5pPr lvl="4" indent="0" algn="ctr" rtl="0">
              <a:spcBef>
                <a:spcPts val="0"/>
              </a:spcBef>
              <a:spcAft>
                <a:spcPts val="0"/>
              </a:spcAft>
              <a:buClr>
                <a:schemeClr val="dk1"/>
              </a:buClr>
              <a:buSzPts val="1400"/>
              <a:buFont typeface="Arial"/>
              <a:buNone/>
              <a:defRPr sz="5600">
                <a:solidFill>
                  <a:schemeClr val="dk1"/>
                </a:solidFill>
              </a:defRPr>
            </a:lvl5pPr>
            <a:lvl6pPr lvl="5" indent="0" algn="ctr" rtl="0">
              <a:spcBef>
                <a:spcPts val="0"/>
              </a:spcBef>
              <a:spcAft>
                <a:spcPts val="0"/>
              </a:spcAft>
              <a:buClr>
                <a:schemeClr val="dk1"/>
              </a:buClr>
              <a:buSzPts val="1400"/>
              <a:buFont typeface="Arial"/>
              <a:buNone/>
              <a:defRPr sz="5600">
                <a:solidFill>
                  <a:schemeClr val="dk1"/>
                </a:solidFill>
              </a:defRPr>
            </a:lvl6pPr>
            <a:lvl7pPr lvl="6" indent="0" algn="ctr" rtl="0">
              <a:spcBef>
                <a:spcPts val="0"/>
              </a:spcBef>
              <a:spcAft>
                <a:spcPts val="0"/>
              </a:spcAft>
              <a:buClr>
                <a:schemeClr val="dk1"/>
              </a:buClr>
              <a:buSzPts val="1400"/>
              <a:buFont typeface="Arial"/>
              <a:buNone/>
              <a:defRPr sz="5600">
                <a:solidFill>
                  <a:schemeClr val="dk1"/>
                </a:solidFill>
              </a:defRPr>
            </a:lvl7pPr>
            <a:lvl8pPr lvl="7" indent="0" algn="ctr" rtl="0">
              <a:spcBef>
                <a:spcPts val="0"/>
              </a:spcBef>
              <a:spcAft>
                <a:spcPts val="0"/>
              </a:spcAft>
              <a:buClr>
                <a:schemeClr val="dk1"/>
              </a:buClr>
              <a:buSzPts val="1400"/>
              <a:buFont typeface="Arial"/>
              <a:buNone/>
              <a:defRPr sz="5600">
                <a:solidFill>
                  <a:schemeClr val="dk1"/>
                </a:solidFill>
              </a:defRPr>
            </a:lvl8pPr>
            <a:lvl9pPr lvl="8" indent="0" algn="ctr" rtl="0">
              <a:spcBef>
                <a:spcPts val="0"/>
              </a:spcBef>
              <a:spcAft>
                <a:spcPts val="0"/>
              </a:spcAft>
              <a:buClr>
                <a:schemeClr val="dk1"/>
              </a:buClr>
              <a:buSzPts val="1400"/>
              <a:buFont typeface="Arial"/>
              <a:buNone/>
              <a:defRPr sz="5600">
                <a:solidFill>
                  <a:schemeClr val="dk1"/>
                </a:solidFill>
              </a:defRPr>
            </a:lvl9pPr>
          </a:lstStyle>
          <a:p>
            <a:endParaRPr/>
          </a:p>
        </p:txBody>
      </p:sp>
      <p:sp>
        <p:nvSpPr>
          <p:cNvPr id="491" name="Google Shape;491;p9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1pPr>
            <a:lvl2pPr marL="609585" marR="0" lvl="1"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2pPr>
            <a:lvl3pPr marL="1219170" marR="0" lvl="2"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3pPr>
            <a:lvl4pPr marL="1828754" marR="0" lvl="3"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4pPr>
            <a:lvl5pPr marL="2438339" marR="0" lvl="4"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5pPr>
            <a:lvl6pPr marL="3047924" marR="0" lvl="5"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6pPr>
            <a:lvl7pPr marL="3657509" marR="0" lvl="6"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7pPr>
            <a:lvl8pPr marL="4267093" marR="0" lvl="7"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8pPr>
            <a:lvl9pPr marL="4876678" marR="0" lvl="8"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9pPr>
          </a:lstStyle>
          <a:p>
            <a:endParaRPr/>
          </a:p>
        </p:txBody>
      </p:sp>
      <p:sp>
        <p:nvSpPr>
          <p:cNvPr id="492" name="Google Shape;492;p9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marR="0" lvl="0" indent="-304792" algn="l" rtl="0">
              <a:lnSpc>
                <a:spcPct val="115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1219170" marR="0" lvl="1"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2pPr>
            <a:lvl3pPr marL="1828754" marR="0" lvl="2"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3pPr>
            <a:lvl4pPr marL="2438339" marR="0" lvl="3"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4pPr>
            <a:lvl5pPr marL="3047924" marR="0" lvl="4"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5pPr>
            <a:lvl6pPr marL="3657509" marR="0" lvl="5"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6pPr>
            <a:lvl7pPr marL="4267093" marR="0" lvl="6"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7pPr>
            <a:lvl8pPr marL="4876678" marR="0" lvl="7"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8pPr>
            <a:lvl9pPr marL="5486263" marR="0" lvl="8" indent="-304792" algn="l" rtl="0">
              <a:lnSpc>
                <a:spcPct val="115000"/>
              </a:lnSpc>
              <a:spcBef>
                <a:spcPts val="2133"/>
              </a:spcBef>
              <a:spcAft>
                <a:spcPts val="2133"/>
              </a:spcAft>
              <a:buClr>
                <a:schemeClr val="dk2"/>
              </a:buClr>
              <a:buSzPts val="1400"/>
              <a:buFont typeface="Arial"/>
              <a:buNone/>
              <a:defRPr sz="1867" b="0" i="0" u="none" strike="noStrike" cap="none">
                <a:solidFill>
                  <a:schemeClr val="dk2"/>
                </a:solidFill>
                <a:latin typeface="Arial"/>
                <a:ea typeface="Arial"/>
                <a:cs typeface="Arial"/>
                <a:sym typeface="Arial"/>
              </a:defRPr>
            </a:lvl9pPr>
          </a:lstStyle>
          <a:p>
            <a:endParaRPr/>
          </a:p>
        </p:txBody>
      </p:sp>
      <p:sp>
        <p:nvSpPr>
          <p:cNvPr id="493" name="Google Shape;493;p99"/>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298139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4"/>
        <p:cNvGrpSpPr/>
        <p:nvPr/>
      </p:nvGrpSpPr>
      <p:grpSpPr>
        <a:xfrm>
          <a:off x="0" y="0"/>
          <a:ext cx="0" cy="0"/>
          <a:chOff x="0" y="0"/>
          <a:chExt cx="0" cy="0"/>
        </a:xfrm>
      </p:grpSpPr>
      <p:sp>
        <p:nvSpPr>
          <p:cNvPr id="495" name="Google Shape;495;p10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marR="0" lvl="0" indent="-304792" algn="l" rtl="0">
              <a:lnSpc>
                <a:spcPct val="100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1pPr>
            <a:lvl2pPr marL="1219170" marR="0" lvl="1" indent="-304792" algn="l" rtl="0">
              <a:lnSpc>
                <a:spcPct val="115000"/>
              </a:lnSpc>
              <a:spcBef>
                <a:spcPts val="0"/>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2pPr>
            <a:lvl3pPr marL="1828754" marR="0" lvl="2"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3pPr>
            <a:lvl4pPr marL="2438339" marR="0" lvl="3"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4pPr>
            <a:lvl5pPr marL="3047924" marR="0" lvl="4"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5pPr>
            <a:lvl6pPr marL="3657509" marR="0" lvl="5"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6pPr>
            <a:lvl7pPr marL="4267093" marR="0" lvl="6"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7pPr>
            <a:lvl8pPr marL="4876678" marR="0" lvl="7" indent="-304792" algn="l" rtl="0">
              <a:lnSpc>
                <a:spcPct val="115000"/>
              </a:lnSpc>
              <a:spcBef>
                <a:spcPts val="2133"/>
              </a:spcBef>
              <a:spcAft>
                <a:spcPts val="0"/>
              </a:spcAft>
              <a:buClr>
                <a:schemeClr val="dk2"/>
              </a:buClr>
              <a:buSzPts val="1400"/>
              <a:buFont typeface="Arial"/>
              <a:buNone/>
              <a:defRPr sz="1867" b="0" i="0" u="none" strike="noStrike" cap="none">
                <a:solidFill>
                  <a:schemeClr val="dk2"/>
                </a:solidFill>
                <a:latin typeface="Arial"/>
                <a:ea typeface="Arial"/>
                <a:cs typeface="Arial"/>
                <a:sym typeface="Arial"/>
              </a:defRPr>
            </a:lvl8pPr>
            <a:lvl9pPr marL="5486263" marR="0" lvl="8" indent="-304792" algn="l" rtl="0">
              <a:lnSpc>
                <a:spcPct val="115000"/>
              </a:lnSpc>
              <a:spcBef>
                <a:spcPts val="2133"/>
              </a:spcBef>
              <a:spcAft>
                <a:spcPts val="2133"/>
              </a:spcAft>
              <a:buClr>
                <a:schemeClr val="dk2"/>
              </a:buClr>
              <a:buSzPts val="1400"/>
              <a:buFont typeface="Arial"/>
              <a:buNone/>
              <a:defRPr sz="1867" b="0" i="0" u="none" strike="noStrike" cap="none">
                <a:solidFill>
                  <a:schemeClr val="dk2"/>
                </a:solidFill>
                <a:latin typeface="Arial"/>
                <a:ea typeface="Arial"/>
                <a:cs typeface="Arial"/>
                <a:sym typeface="Arial"/>
              </a:defRPr>
            </a:lvl9pPr>
          </a:lstStyle>
          <a:p>
            <a:endParaRPr/>
          </a:p>
        </p:txBody>
      </p:sp>
      <p:sp>
        <p:nvSpPr>
          <p:cNvPr id="496" name="Google Shape;496;p100"/>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10071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8"/>
        <p:cNvGrpSpPr/>
        <p:nvPr/>
      </p:nvGrpSpPr>
      <p:grpSpPr>
        <a:xfrm>
          <a:off x="0" y="0"/>
          <a:ext cx="0" cy="0"/>
          <a:chOff x="0" y="0"/>
          <a:chExt cx="0" cy="0"/>
        </a:xfrm>
      </p:grpSpPr>
      <p:sp>
        <p:nvSpPr>
          <p:cNvPr id="459" name="Google Shape;459;p9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a:solidFill>
                  <a:schemeClr val="dk1"/>
                </a:solidFill>
              </a:defRPr>
            </a:lvl2pPr>
            <a:lvl3pPr lvl="2" indent="0" rtl="0">
              <a:spcBef>
                <a:spcPts val="0"/>
              </a:spcBef>
              <a:spcAft>
                <a:spcPts val="0"/>
              </a:spcAft>
              <a:buClr>
                <a:schemeClr val="dk1"/>
              </a:buClr>
              <a:buSzPts val="1400"/>
              <a:buFont typeface="Arial"/>
              <a:buNone/>
              <a:defRPr sz="2800">
                <a:solidFill>
                  <a:schemeClr val="dk1"/>
                </a:solidFill>
              </a:defRPr>
            </a:lvl3pPr>
            <a:lvl4pPr lvl="3" indent="0" rtl="0">
              <a:spcBef>
                <a:spcPts val="0"/>
              </a:spcBef>
              <a:spcAft>
                <a:spcPts val="0"/>
              </a:spcAft>
              <a:buClr>
                <a:schemeClr val="dk1"/>
              </a:buClr>
              <a:buSzPts val="1400"/>
              <a:buFont typeface="Arial"/>
              <a:buNone/>
              <a:defRPr sz="2800">
                <a:solidFill>
                  <a:schemeClr val="dk1"/>
                </a:solidFill>
              </a:defRPr>
            </a:lvl4pPr>
            <a:lvl5pPr lvl="4" indent="0" rtl="0">
              <a:spcBef>
                <a:spcPts val="0"/>
              </a:spcBef>
              <a:spcAft>
                <a:spcPts val="0"/>
              </a:spcAft>
              <a:buClr>
                <a:schemeClr val="dk1"/>
              </a:buClr>
              <a:buSzPts val="1400"/>
              <a:buFont typeface="Arial"/>
              <a:buNone/>
              <a:defRPr sz="2800">
                <a:solidFill>
                  <a:schemeClr val="dk1"/>
                </a:solidFill>
              </a:defRPr>
            </a:lvl5pPr>
            <a:lvl6pPr lvl="5" indent="0" rtl="0">
              <a:spcBef>
                <a:spcPts val="0"/>
              </a:spcBef>
              <a:spcAft>
                <a:spcPts val="0"/>
              </a:spcAft>
              <a:buClr>
                <a:schemeClr val="dk1"/>
              </a:buClr>
              <a:buSzPts val="1400"/>
              <a:buFont typeface="Arial"/>
              <a:buNone/>
              <a:defRPr sz="2800">
                <a:solidFill>
                  <a:schemeClr val="dk1"/>
                </a:solidFill>
              </a:defRPr>
            </a:lvl6pPr>
            <a:lvl7pPr lvl="6" indent="0" rtl="0">
              <a:spcBef>
                <a:spcPts val="0"/>
              </a:spcBef>
              <a:spcAft>
                <a:spcPts val="0"/>
              </a:spcAft>
              <a:buClr>
                <a:schemeClr val="dk1"/>
              </a:buClr>
              <a:buSzPts val="1400"/>
              <a:buFont typeface="Arial"/>
              <a:buNone/>
              <a:defRPr sz="2800">
                <a:solidFill>
                  <a:schemeClr val="dk1"/>
                </a:solidFill>
              </a:defRPr>
            </a:lvl7pPr>
            <a:lvl8pPr lvl="7" indent="0" rtl="0">
              <a:spcBef>
                <a:spcPts val="0"/>
              </a:spcBef>
              <a:spcAft>
                <a:spcPts val="0"/>
              </a:spcAft>
              <a:buClr>
                <a:schemeClr val="dk1"/>
              </a:buClr>
              <a:buSzPts val="1400"/>
              <a:buFont typeface="Arial"/>
              <a:buNone/>
              <a:defRPr sz="2800">
                <a:solidFill>
                  <a:schemeClr val="dk1"/>
                </a:solidFill>
              </a:defRPr>
            </a:lvl8pPr>
            <a:lvl9pPr lvl="8" indent="0" rtl="0">
              <a:spcBef>
                <a:spcPts val="0"/>
              </a:spcBef>
              <a:spcAft>
                <a:spcPts val="0"/>
              </a:spcAft>
              <a:buClr>
                <a:schemeClr val="dk1"/>
              </a:buClr>
              <a:buSzPts val="1400"/>
              <a:buFont typeface="Arial"/>
              <a:buNone/>
              <a:defRPr sz="2800">
                <a:solidFill>
                  <a:schemeClr val="dk1"/>
                </a:solidFill>
              </a:defRPr>
            </a:lvl9pPr>
          </a:lstStyle>
          <a:p>
            <a:endParaRPr/>
          </a:p>
        </p:txBody>
      </p:sp>
      <p:sp>
        <p:nvSpPr>
          <p:cNvPr id="460" name="Google Shape;460;p9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461" name="Google Shape;461;p91"/>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3371676127"/>
      </p:ext>
    </p:extLst>
  </p:cSld>
  <p:clrMap bg1="lt1" tx1="dk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32"/>
        <p:cNvGrpSpPr/>
        <p:nvPr/>
      </p:nvGrpSpPr>
      <p:grpSpPr>
        <a:xfrm>
          <a:off x="0" y="0"/>
          <a:ext cx="0" cy="0"/>
          <a:chOff x="0" y="0"/>
          <a:chExt cx="0" cy="0"/>
        </a:xfrm>
      </p:grpSpPr>
      <p:pic>
        <p:nvPicPr>
          <p:cNvPr id="5" name="Kuva 4">
            <a:extLst>
              <a:ext uri="{FF2B5EF4-FFF2-40B4-BE49-F238E27FC236}">
                <a16:creationId xmlns:a16="http://schemas.microsoft.com/office/drawing/2014/main" id="{DE3553F8-58A8-43C2-A74B-05D94D6C7E5D}"/>
              </a:ext>
            </a:extLst>
          </p:cNvPr>
          <p:cNvPicPr>
            <a:picLocks noChangeAspect="1"/>
          </p:cNvPicPr>
          <p:nvPr/>
        </p:nvPicPr>
        <p:blipFill>
          <a:blip r:embed="rId3"/>
          <a:stretch>
            <a:fillRect/>
          </a:stretch>
        </p:blipFill>
        <p:spPr>
          <a:xfrm>
            <a:off x="7500" y="16050"/>
            <a:ext cx="6096000" cy="3429000"/>
          </a:xfrm>
          <a:prstGeom prst="rect">
            <a:avLst/>
          </a:prstGeom>
        </p:spPr>
      </p:pic>
      <p:pic>
        <p:nvPicPr>
          <p:cNvPr id="3" name="Kuva 2">
            <a:extLst>
              <a:ext uri="{FF2B5EF4-FFF2-40B4-BE49-F238E27FC236}">
                <a16:creationId xmlns:a16="http://schemas.microsoft.com/office/drawing/2014/main" id="{BB63E35F-276A-4C92-AD53-EA73BB45596C}"/>
              </a:ext>
            </a:extLst>
          </p:cNvPr>
          <p:cNvPicPr>
            <a:picLocks noChangeAspect="1"/>
          </p:cNvPicPr>
          <p:nvPr/>
        </p:nvPicPr>
        <p:blipFill>
          <a:blip r:embed="rId4"/>
          <a:stretch>
            <a:fillRect/>
          </a:stretch>
        </p:blipFill>
        <p:spPr>
          <a:xfrm>
            <a:off x="6088500" y="-876300"/>
            <a:ext cx="5981700" cy="4305300"/>
          </a:xfrm>
          <a:prstGeom prst="rect">
            <a:avLst/>
          </a:prstGeom>
        </p:spPr>
      </p:pic>
      <p:sp>
        <p:nvSpPr>
          <p:cNvPr id="634" name="Google Shape;634;p115"/>
          <p:cNvSpPr/>
          <p:nvPr/>
        </p:nvSpPr>
        <p:spPr>
          <a:xfrm rot="5400000">
            <a:off x="0" y="0"/>
            <a:ext cx="3407600" cy="3407600"/>
          </a:xfrm>
          <a:prstGeom prst="rtTriangle">
            <a:avLst/>
          </a:prstGeom>
          <a:solidFill>
            <a:srgbClr val="FAD0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635" name="Google Shape;635;p115"/>
          <p:cNvPicPr preferRelativeResize="0"/>
          <p:nvPr/>
        </p:nvPicPr>
        <p:blipFill rotWithShape="1">
          <a:blip r:embed="rId5">
            <a:alphaModFix/>
          </a:blip>
          <a:srcRect t="12475" r="10754" b="11732"/>
          <a:stretch/>
        </p:blipFill>
        <p:spPr>
          <a:xfrm>
            <a:off x="1" y="3429000"/>
            <a:ext cx="6096001" cy="3428995"/>
          </a:xfrm>
          <a:prstGeom prst="rect">
            <a:avLst/>
          </a:prstGeom>
          <a:noFill/>
          <a:ln>
            <a:noFill/>
          </a:ln>
        </p:spPr>
      </p:pic>
      <p:pic>
        <p:nvPicPr>
          <p:cNvPr id="637" name="Google Shape;637;p115"/>
          <p:cNvPicPr preferRelativeResize="0"/>
          <p:nvPr/>
        </p:nvPicPr>
        <p:blipFill rotWithShape="1">
          <a:blip r:embed="rId6">
            <a:alphaModFix/>
          </a:blip>
          <a:srcRect t="35478" b="19521"/>
          <a:stretch/>
        </p:blipFill>
        <p:spPr>
          <a:xfrm flipH="1">
            <a:off x="6096000" y="3442333"/>
            <a:ext cx="6096000" cy="3429000"/>
          </a:xfrm>
          <a:prstGeom prst="rect">
            <a:avLst/>
          </a:prstGeom>
          <a:noFill/>
          <a:ln>
            <a:noFill/>
          </a:ln>
        </p:spPr>
      </p:pic>
      <p:sp>
        <p:nvSpPr>
          <p:cNvPr id="638" name="Google Shape;638;p115"/>
          <p:cNvSpPr/>
          <p:nvPr/>
        </p:nvSpPr>
        <p:spPr>
          <a:xfrm>
            <a:off x="12192000" y="-101600"/>
            <a:ext cx="25336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115"/>
          <p:cNvSpPr/>
          <p:nvPr/>
        </p:nvSpPr>
        <p:spPr>
          <a:xfrm>
            <a:off x="-2765600" y="-112233"/>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115"/>
          <p:cNvSpPr txBox="1"/>
          <p:nvPr/>
        </p:nvSpPr>
        <p:spPr>
          <a:xfrm>
            <a:off x="2327400" y="971400"/>
            <a:ext cx="7537200" cy="1808000"/>
          </a:xfrm>
          <a:prstGeom prst="rect">
            <a:avLst/>
          </a:prstGeom>
          <a:noFill/>
          <a:ln>
            <a:noFill/>
          </a:ln>
          <a:effectLst>
            <a:outerShdw blurRad="571500" dist="9525" dir="4380000" algn="bl" rotWithShape="0">
              <a:srgbClr val="000000"/>
            </a:outerShdw>
          </a:effectLst>
        </p:spPr>
        <p:txBody>
          <a:bodyPr spcFirstLastPara="1" wrap="square" lIns="121900" tIns="121900" rIns="121900" bIns="121900" anchor="ctr" anchorCtr="0">
            <a:noAutofit/>
          </a:bodyPr>
          <a:lstStyle/>
          <a:p>
            <a:pPr algn="ctr" defTabSz="1219170">
              <a:buClr>
                <a:srgbClr val="000000"/>
              </a:buClr>
              <a:buSzPts val="1100"/>
            </a:pPr>
            <a:r>
              <a:rPr lang="de-CH" sz="10000" b="1" kern="0">
                <a:solidFill>
                  <a:srgbClr val="FFFFFF"/>
                </a:solidFill>
                <a:latin typeface="Montserrat"/>
                <a:ea typeface="Montserrat"/>
                <a:cs typeface="Montserrat"/>
                <a:sym typeface="Montserrat"/>
              </a:rPr>
              <a:t>4</a:t>
            </a:r>
            <a:endParaRPr sz="6000" b="1" kern="0">
              <a:solidFill>
                <a:srgbClr val="FFFFFF"/>
              </a:solidFill>
              <a:latin typeface="Montserrat"/>
              <a:ea typeface="Montserrat"/>
              <a:cs typeface="Montserrat"/>
              <a:sym typeface="Montserrat"/>
            </a:endParaRPr>
          </a:p>
        </p:txBody>
      </p:sp>
      <p:sp>
        <p:nvSpPr>
          <p:cNvPr id="641" name="Google Shape;641;p115"/>
          <p:cNvSpPr/>
          <p:nvPr/>
        </p:nvSpPr>
        <p:spPr>
          <a:xfrm rot="5400000" flipH="1">
            <a:off x="0" y="3439700"/>
            <a:ext cx="3407600" cy="3407600"/>
          </a:xfrm>
          <a:prstGeom prst="rtTriangle">
            <a:avLst/>
          </a:prstGeom>
          <a:solidFill>
            <a:srgbClr val="52C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 name="Google Shape;642;p115"/>
          <p:cNvSpPr/>
          <p:nvPr/>
        </p:nvSpPr>
        <p:spPr>
          <a:xfrm rot="-5400000" flipH="1">
            <a:off x="8784400" y="0"/>
            <a:ext cx="3407600" cy="3407600"/>
          </a:xfrm>
          <a:prstGeom prst="rtTriangle">
            <a:avLst/>
          </a:pr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 name="Google Shape;643;p115"/>
          <p:cNvSpPr/>
          <p:nvPr/>
        </p:nvSpPr>
        <p:spPr>
          <a:xfrm rot="-5400000">
            <a:off x="8784400" y="3439700"/>
            <a:ext cx="3407600" cy="3407600"/>
          </a:xfrm>
          <a:prstGeom prst="rtTriangle">
            <a:avLst/>
          </a:prstGeom>
          <a:solidFill>
            <a:srgbClr val="5D63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115"/>
          <p:cNvSpPr txBox="1"/>
          <p:nvPr/>
        </p:nvSpPr>
        <p:spPr>
          <a:xfrm>
            <a:off x="226400" y="213933"/>
            <a:ext cx="2101000" cy="820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de-CH" sz="1867" b="1" kern="0" dirty="0" err="1">
                <a:solidFill>
                  <a:srgbClr val="741B47"/>
                </a:solidFill>
                <a:latin typeface="Montserrat"/>
                <a:ea typeface="Montserrat"/>
                <a:cs typeface="Montserrat"/>
                <a:sym typeface="Montserrat"/>
              </a:rPr>
              <a:t>Kestävien</a:t>
            </a:r>
            <a:r>
              <a:rPr lang="de-CH" sz="1867" b="1" kern="0" dirty="0">
                <a:solidFill>
                  <a:srgbClr val="741B47"/>
                </a:solidFill>
                <a:latin typeface="Montserrat"/>
                <a:ea typeface="Montserrat"/>
                <a:cs typeface="Montserrat"/>
                <a:sym typeface="Montserrat"/>
              </a:rPr>
              <a:t> kuntien </a:t>
            </a:r>
            <a:r>
              <a:rPr lang="de-CH" sz="1867" b="1" kern="0" dirty="0" err="1">
                <a:solidFill>
                  <a:srgbClr val="741B47"/>
                </a:solidFill>
                <a:latin typeface="Montserrat"/>
                <a:ea typeface="Montserrat"/>
                <a:cs typeface="Montserrat"/>
                <a:sym typeface="Montserrat"/>
              </a:rPr>
              <a:t>kudelma</a:t>
            </a:r>
            <a:endParaRPr sz="1867" b="1" kern="0" dirty="0">
              <a:solidFill>
                <a:srgbClr val="741B47"/>
              </a:solidFill>
              <a:latin typeface="Montserrat"/>
              <a:ea typeface="Montserrat"/>
              <a:cs typeface="Montserrat"/>
              <a:sym typeface="Montserrat"/>
            </a:endParaRPr>
          </a:p>
        </p:txBody>
      </p:sp>
      <p:sp>
        <p:nvSpPr>
          <p:cNvPr id="645" name="Google Shape;645;p115"/>
          <p:cNvSpPr txBox="1"/>
          <p:nvPr/>
        </p:nvSpPr>
        <p:spPr>
          <a:xfrm>
            <a:off x="9658400" y="200600"/>
            <a:ext cx="2290000" cy="820000"/>
          </a:xfrm>
          <a:prstGeom prst="rect">
            <a:avLst/>
          </a:prstGeom>
          <a:noFill/>
          <a:ln>
            <a:noFill/>
          </a:ln>
        </p:spPr>
        <p:txBody>
          <a:bodyPr spcFirstLastPara="1" wrap="square" lIns="121900" tIns="121900" rIns="121900" bIns="121900" anchor="t" anchorCtr="0">
            <a:noAutofit/>
          </a:bodyPr>
          <a:lstStyle/>
          <a:p>
            <a:pPr algn="r" defTabSz="1219170">
              <a:buClr>
                <a:srgbClr val="000000"/>
              </a:buClr>
            </a:pPr>
            <a:r>
              <a:rPr lang="de-CH" sz="1867" b="1" kern="0" dirty="0">
                <a:solidFill>
                  <a:srgbClr val="222222"/>
                </a:solidFill>
                <a:latin typeface="Montserrat"/>
                <a:ea typeface="Montserrat"/>
                <a:cs typeface="Montserrat"/>
                <a:sym typeface="Montserrat"/>
              </a:rPr>
              <a:t>Kasvun </a:t>
            </a:r>
            <a:r>
              <a:rPr lang="de-CH" sz="1867" b="1" kern="0" dirty="0" err="1">
                <a:solidFill>
                  <a:srgbClr val="222222"/>
                </a:solidFill>
                <a:latin typeface="Montserrat"/>
                <a:ea typeface="Montserrat"/>
                <a:cs typeface="Montserrat"/>
                <a:sym typeface="Montserrat"/>
              </a:rPr>
              <a:t>elävöittämät</a:t>
            </a:r>
            <a:r>
              <a:rPr lang="de-CH" sz="1867" b="1" kern="0" dirty="0">
                <a:solidFill>
                  <a:srgbClr val="222222"/>
                </a:solidFill>
                <a:latin typeface="Montserrat"/>
                <a:ea typeface="Montserrat"/>
                <a:cs typeface="Montserrat"/>
                <a:sym typeface="Montserrat"/>
              </a:rPr>
              <a:t> </a:t>
            </a:r>
            <a:r>
              <a:rPr lang="de-CH" sz="1867" b="1" kern="0" dirty="0" err="1">
                <a:solidFill>
                  <a:srgbClr val="222222"/>
                </a:solidFill>
                <a:latin typeface="Montserrat"/>
                <a:ea typeface="Montserrat"/>
                <a:cs typeface="Montserrat"/>
                <a:sym typeface="Montserrat"/>
              </a:rPr>
              <a:t>keskukset</a:t>
            </a:r>
            <a:endParaRPr sz="1867" b="1" kern="0" dirty="0">
              <a:solidFill>
                <a:srgbClr val="222222"/>
              </a:solidFill>
              <a:latin typeface="Montserrat"/>
              <a:ea typeface="Montserrat"/>
              <a:cs typeface="Montserrat"/>
              <a:sym typeface="Montserrat"/>
            </a:endParaRPr>
          </a:p>
        </p:txBody>
      </p:sp>
      <p:sp>
        <p:nvSpPr>
          <p:cNvPr id="646" name="Google Shape;646;p115"/>
          <p:cNvSpPr txBox="1"/>
          <p:nvPr/>
        </p:nvSpPr>
        <p:spPr>
          <a:xfrm>
            <a:off x="226400" y="5559700"/>
            <a:ext cx="2360000" cy="820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de-CH" sz="1867" b="1" kern="0" dirty="0">
                <a:solidFill>
                  <a:srgbClr val="FFFFFF"/>
                </a:solidFill>
                <a:latin typeface="Montserrat"/>
                <a:ea typeface="Montserrat"/>
                <a:cs typeface="Montserrat"/>
                <a:sym typeface="Montserrat"/>
              </a:rPr>
              <a:t>Yksilöllisten </a:t>
            </a:r>
            <a:r>
              <a:rPr lang="de-CH" sz="1867" b="1" kern="0" dirty="0" err="1">
                <a:solidFill>
                  <a:srgbClr val="FFFFFF"/>
                </a:solidFill>
                <a:latin typeface="Montserrat"/>
                <a:ea typeface="Montserrat"/>
                <a:cs typeface="Montserrat"/>
                <a:sym typeface="Montserrat"/>
              </a:rPr>
              <a:t>mahdollisuuksien</a:t>
            </a:r>
            <a:r>
              <a:rPr lang="de-CH" sz="1867" b="1" kern="0" dirty="0">
                <a:solidFill>
                  <a:srgbClr val="FFFFFF"/>
                </a:solidFill>
                <a:latin typeface="Montserrat"/>
                <a:ea typeface="Montserrat"/>
                <a:cs typeface="Montserrat"/>
                <a:sym typeface="Montserrat"/>
              </a:rPr>
              <a:t> </a:t>
            </a:r>
            <a:r>
              <a:rPr lang="de-CH" sz="1867" b="1" kern="0" dirty="0" err="1">
                <a:solidFill>
                  <a:srgbClr val="FFFFFF"/>
                </a:solidFill>
                <a:latin typeface="Montserrat"/>
                <a:ea typeface="Montserrat"/>
                <a:cs typeface="Montserrat"/>
                <a:sym typeface="Montserrat"/>
              </a:rPr>
              <a:t>alusta</a:t>
            </a:r>
            <a:endParaRPr sz="1867" b="1" kern="0" dirty="0">
              <a:solidFill>
                <a:srgbClr val="FFFFFF"/>
              </a:solidFill>
              <a:latin typeface="Montserrat"/>
              <a:ea typeface="Montserrat"/>
              <a:cs typeface="Montserrat"/>
              <a:sym typeface="Montserrat"/>
            </a:endParaRPr>
          </a:p>
        </p:txBody>
      </p:sp>
      <p:sp>
        <p:nvSpPr>
          <p:cNvPr id="647" name="Google Shape;647;p115"/>
          <p:cNvSpPr txBox="1"/>
          <p:nvPr/>
        </p:nvSpPr>
        <p:spPr>
          <a:xfrm>
            <a:off x="9325200" y="5559700"/>
            <a:ext cx="2623300" cy="820000"/>
          </a:xfrm>
          <a:prstGeom prst="rect">
            <a:avLst/>
          </a:prstGeom>
          <a:noFill/>
          <a:ln>
            <a:noFill/>
          </a:ln>
        </p:spPr>
        <p:txBody>
          <a:bodyPr spcFirstLastPara="1" wrap="square" lIns="121900" tIns="121900" rIns="121900" bIns="121900" anchor="t" anchorCtr="0">
            <a:noAutofit/>
          </a:bodyPr>
          <a:lstStyle/>
          <a:p>
            <a:pPr algn="r" defTabSz="1219170">
              <a:buClr>
                <a:srgbClr val="000000"/>
              </a:buClr>
            </a:pPr>
            <a:r>
              <a:rPr lang="de-CH" sz="1867" b="1" kern="0" dirty="0">
                <a:solidFill>
                  <a:srgbClr val="FFFFFF"/>
                </a:solidFill>
                <a:latin typeface="Montserrat"/>
                <a:ea typeface="Montserrat"/>
                <a:cs typeface="Montserrat"/>
                <a:sym typeface="Montserrat"/>
              </a:rPr>
              <a:t>Sukkulointia </a:t>
            </a:r>
            <a:r>
              <a:rPr lang="de-CH" sz="1867" b="1" kern="0" dirty="0" err="1">
                <a:solidFill>
                  <a:srgbClr val="FFFFFF"/>
                </a:solidFill>
                <a:latin typeface="Montserrat"/>
                <a:ea typeface="Montserrat"/>
                <a:cs typeface="Montserrat"/>
                <a:sym typeface="Montserrat"/>
              </a:rPr>
              <a:t>sujuvassa</a:t>
            </a:r>
            <a:r>
              <a:rPr lang="de-CH" sz="1867" b="1" kern="0" dirty="0">
                <a:solidFill>
                  <a:srgbClr val="FFFFFF"/>
                </a:solidFill>
                <a:latin typeface="Montserrat"/>
                <a:ea typeface="Montserrat"/>
                <a:cs typeface="Montserrat"/>
                <a:sym typeface="Montserrat"/>
              </a:rPr>
              <a:t> </a:t>
            </a:r>
            <a:r>
              <a:rPr lang="de-CH" sz="1867" b="1" kern="0" dirty="0" err="1">
                <a:solidFill>
                  <a:srgbClr val="FFFFFF"/>
                </a:solidFill>
                <a:latin typeface="Montserrat"/>
                <a:ea typeface="Montserrat"/>
                <a:cs typeface="Montserrat"/>
                <a:sym typeface="Montserrat"/>
              </a:rPr>
              <a:t>Suomessa</a:t>
            </a:r>
            <a:endParaRPr sz="1867" b="1" kern="0" dirty="0">
              <a:solidFill>
                <a:srgbClr val="FFFFFF"/>
              </a:solidFill>
              <a:latin typeface="Montserrat"/>
              <a:ea typeface="Montserrat"/>
              <a:cs typeface="Montserrat"/>
              <a:sym typeface="Montserrat"/>
            </a:endParaRPr>
          </a:p>
        </p:txBody>
      </p:sp>
      <p:sp>
        <p:nvSpPr>
          <p:cNvPr id="648" name="Google Shape;648;p115"/>
          <p:cNvSpPr txBox="1"/>
          <p:nvPr/>
        </p:nvSpPr>
        <p:spPr>
          <a:xfrm>
            <a:off x="2181077" y="2506015"/>
            <a:ext cx="8504800" cy="1846000"/>
          </a:xfrm>
          <a:prstGeom prst="rect">
            <a:avLst/>
          </a:prstGeom>
          <a:noFill/>
          <a:ln>
            <a:noFill/>
          </a:ln>
          <a:effectLst>
            <a:outerShdw blurRad="471488" dist="9525" dir="2580000" algn="bl" rotWithShape="0">
              <a:srgbClr val="000000"/>
            </a:outerShdw>
          </a:effectLst>
        </p:spPr>
        <p:txBody>
          <a:bodyPr spcFirstLastPara="1" wrap="square" lIns="121900" tIns="121900" rIns="121900" bIns="121900" anchor="ctr" anchorCtr="0">
            <a:noAutofit/>
          </a:bodyPr>
          <a:lstStyle/>
          <a:p>
            <a:pPr algn="ctr" defTabSz="1219170">
              <a:buClr>
                <a:srgbClr val="000000"/>
              </a:buClr>
            </a:pPr>
            <a:r>
              <a:rPr lang="de-CH" sz="6000" b="1" kern="0">
                <a:solidFill>
                  <a:srgbClr val="FFFFFF"/>
                </a:solidFill>
                <a:latin typeface="Montserrat"/>
                <a:ea typeface="Montserrat"/>
                <a:cs typeface="Montserrat"/>
                <a:sym typeface="Montserrat"/>
              </a:rPr>
              <a:t>tulevaisuus-</a:t>
            </a:r>
            <a:br>
              <a:rPr lang="de-CH" sz="6000" b="1" kern="0">
                <a:solidFill>
                  <a:srgbClr val="FFFFFF"/>
                </a:solidFill>
                <a:latin typeface="Montserrat"/>
                <a:ea typeface="Montserrat"/>
                <a:cs typeface="Montserrat"/>
                <a:sym typeface="Montserrat"/>
              </a:rPr>
            </a:br>
            <a:r>
              <a:rPr lang="de-CH" sz="6000" b="1" kern="0">
                <a:solidFill>
                  <a:srgbClr val="FFFFFF"/>
                </a:solidFill>
                <a:latin typeface="Montserrat"/>
                <a:ea typeface="Montserrat"/>
                <a:cs typeface="Montserrat"/>
                <a:sym typeface="Montserrat"/>
              </a:rPr>
              <a:t>skenaariota</a:t>
            </a:r>
            <a:endParaRPr sz="1867" kern="0">
              <a:solidFill>
                <a:srgbClr val="000000"/>
              </a:solidFill>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Shape 842"/>
        <p:cNvGrpSpPr/>
        <p:nvPr/>
      </p:nvGrpSpPr>
      <p:grpSpPr>
        <a:xfrm>
          <a:off x="0" y="0"/>
          <a:ext cx="0" cy="0"/>
          <a:chOff x="0" y="0"/>
          <a:chExt cx="0" cy="0"/>
        </a:xfrm>
      </p:grpSpPr>
      <p:sp>
        <p:nvSpPr>
          <p:cNvPr id="843" name="Google Shape;843;p124"/>
          <p:cNvSpPr txBox="1"/>
          <p:nvPr/>
        </p:nvSpPr>
        <p:spPr>
          <a:xfrm>
            <a:off x="820167" y="1300167"/>
            <a:ext cx="5709200" cy="2401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de-CH" sz="4000" b="1" kern="0">
                <a:solidFill>
                  <a:srgbClr val="000000"/>
                </a:solidFill>
                <a:latin typeface="Montserrat"/>
                <a:ea typeface="Montserrat"/>
                <a:cs typeface="Montserrat"/>
                <a:sym typeface="Montserrat"/>
              </a:rPr>
              <a:t>Miten käy Kirkkonummen?</a:t>
            </a:r>
            <a:endParaRPr sz="2933" b="1" kern="0">
              <a:solidFill>
                <a:srgbClr val="000000"/>
              </a:solidFill>
              <a:latin typeface="Montserrat"/>
              <a:ea typeface="Montserrat"/>
              <a:cs typeface="Montserrat"/>
              <a:sym typeface="Montserrat"/>
            </a:endParaRPr>
          </a:p>
        </p:txBody>
      </p:sp>
      <p:sp>
        <p:nvSpPr>
          <p:cNvPr id="844" name="Google Shape;844;p124"/>
          <p:cNvSpPr txBox="1">
            <a:spLocks noGrp="1"/>
          </p:cNvSpPr>
          <p:nvPr>
            <p:ph type="subTitle" idx="1"/>
          </p:nvPr>
        </p:nvSpPr>
        <p:spPr>
          <a:xfrm>
            <a:off x="64333" y="3335867"/>
            <a:ext cx="6086000" cy="3208000"/>
          </a:xfrm>
          <a:prstGeom prst="rect">
            <a:avLst/>
          </a:prstGeom>
        </p:spPr>
        <p:txBody>
          <a:bodyPr spcFirstLastPara="1" wrap="square" lIns="121900" tIns="121900" rIns="121900" bIns="121900" anchor="t" anchorCtr="0">
            <a:noAutofit/>
          </a:bodyPr>
          <a:lstStyle/>
          <a:p>
            <a:pPr marL="609585" indent="-406390" algn="l">
              <a:lnSpc>
                <a:spcPct val="115000"/>
              </a:lnSpc>
              <a:spcBef>
                <a:spcPts val="1067"/>
              </a:spcBef>
              <a:buClr>
                <a:schemeClr val="dk1"/>
              </a:buClr>
              <a:buSzPts val="1200"/>
              <a:buFont typeface="Montserrat"/>
              <a:buChar char="-"/>
            </a:pPr>
            <a:r>
              <a:rPr lang="de-CH" sz="1600">
                <a:solidFill>
                  <a:schemeClr val="dk1"/>
                </a:solidFill>
                <a:latin typeface="Montserrat"/>
                <a:ea typeface="Montserrat"/>
                <a:cs typeface="Montserrat"/>
                <a:sym typeface="Montserrat"/>
              </a:rPr>
              <a:t>Ikääntyvä kantaväestö voi jäädä kotiseudulleen, koska hoivaverkot toimivat. </a:t>
            </a:r>
            <a:endParaRPr sz="1600">
              <a:solidFill>
                <a:schemeClr val="dk1"/>
              </a:solidFill>
              <a:latin typeface="Montserrat"/>
              <a:ea typeface="Montserrat"/>
              <a:cs typeface="Montserrat"/>
              <a:sym typeface="Montserrat"/>
            </a:endParaRPr>
          </a:p>
          <a:p>
            <a:pPr marL="609585" indent="-406390" algn="l">
              <a:lnSpc>
                <a:spcPct val="115000"/>
              </a:lnSpc>
              <a:buClr>
                <a:schemeClr val="dk1"/>
              </a:buClr>
              <a:buSzPts val="1200"/>
              <a:buFont typeface="Montserrat"/>
              <a:buChar char="-"/>
            </a:pPr>
            <a:r>
              <a:rPr lang="de-CH" sz="1600">
                <a:solidFill>
                  <a:schemeClr val="dk1"/>
                </a:solidFill>
                <a:latin typeface="Montserrat"/>
                <a:ea typeface="Montserrat"/>
                <a:cs typeface="Montserrat"/>
                <a:sym typeface="Montserrat"/>
              </a:rPr>
              <a:t>Kriisimaista saapuu paljon nuoria naapurikunnassa helposti työllistyviä veronmaksajia. </a:t>
            </a:r>
            <a:endParaRPr sz="1600">
              <a:solidFill>
                <a:schemeClr val="dk1"/>
              </a:solidFill>
              <a:latin typeface="Montserrat"/>
              <a:ea typeface="Montserrat"/>
              <a:cs typeface="Montserrat"/>
              <a:sym typeface="Montserrat"/>
            </a:endParaRPr>
          </a:p>
          <a:p>
            <a:pPr marL="609585" indent="-406390" algn="l">
              <a:lnSpc>
                <a:spcPct val="115000"/>
              </a:lnSpc>
              <a:buClr>
                <a:schemeClr val="dk1"/>
              </a:buClr>
              <a:buSzPts val="1200"/>
              <a:buFont typeface="Montserrat"/>
              <a:buChar char="-"/>
            </a:pPr>
            <a:r>
              <a:rPr lang="de-CH" sz="1600">
                <a:solidFill>
                  <a:schemeClr val="dk1"/>
                </a:solidFill>
                <a:latin typeface="Montserrat"/>
                <a:ea typeface="Montserrat"/>
                <a:cs typeface="Montserrat"/>
                <a:sym typeface="Montserrat"/>
              </a:rPr>
              <a:t>Ruuhkia ja kallistuvaa asumista vieroksuvat huippuammattilaiset hankkivat kakkosasuntoja kulttuurimaisemista.</a:t>
            </a:r>
            <a:endParaRPr sz="1600">
              <a:solidFill>
                <a:schemeClr val="dk1"/>
              </a:solidFill>
              <a:latin typeface="Montserrat"/>
              <a:ea typeface="Montserrat"/>
              <a:cs typeface="Montserrat"/>
              <a:sym typeface="Montserrat"/>
            </a:endParaRPr>
          </a:p>
          <a:p>
            <a:pPr marL="609585" indent="-406390" algn="l">
              <a:lnSpc>
                <a:spcPct val="115000"/>
              </a:lnSpc>
              <a:buClr>
                <a:schemeClr val="dk1"/>
              </a:buClr>
              <a:buSzPts val="1200"/>
              <a:buFont typeface="Montserrat"/>
              <a:buChar char="-"/>
            </a:pPr>
            <a:r>
              <a:rPr lang="de-CH" sz="1600">
                <a:solidFill>
                  <a:schemeClr val="dk1"/>
                </a:solidFill>
                <a:latin typeface="Montserrat"/>
                <a:ea typeface="Montserrat"/>
                <a:cs typeface="Montserrat"/>
                <a:sym typeface="Montserrat"/>
              </a:rPr>
              <a:t>Kirkkonummen kuntakeskus säilyy elinvoimaisena, sillä edullista asumista ja monimuotoisen palveluyrittäjyyden tiloja ja starttiapua on tarjolla.  </a:t>
            </a:r>
            <a:endParaRPr sz="1600">
              <a:solidFill>
                <a:schemeClr val="dk1"/>
              </a:solidFill>
              <a:latin typeface="Montserrat"/>
              <a:ea typeface="Montserrat"/>
              <a:cs typeface="Montserrat"/>
              <a:sym typeface="Montserrat"/>
            </a:endParaRPr>
          </a:p>
          <a:p>
            <a:pPr algn="l">
              <a:lnSpc>
                <a:spcPct val="115000"/>
              </a:lnSpc>
              <a:spcBef>
                <a:spcPts val="1067"/>
              </a:spcBef>
            </a:pPr>
            <a:endParaRPr sz="1600">
              <a:solidFill>
                <a:schemeClr val="dk1"/>
              </a:solidFill>
              <a:latin typeface="Montserrat"/>
              <a:ea typeface="Montserrat"/>
              <a:cs typeface="Montserrat"/>
              <a:sym typeface="Montserrat"/>
            </a:endParaRPr>
          </a:p>
          <a:p>
            <a:pPr algn="l">
              <a:lnSpc>
                <a:spcPct val="115000"/>
              </a:lnSpc>
            </a:pPr>
            <a:endParaRPr sz="1600">
              <a:solidFill>
                <a:schemeClr val="dk1"/>
              </a:solidFill>
              <a:latin typeface="Montserrat"/>
              <a:ea typeface="Montserrat"/>
              <a:cs typeface="Montserrat"/>
              <a:sym typeface="Montserrat"/>
            </a:endParaRPr>
          </a:p>
        </p:txBody>
      </p:sp>
      <p:sp>
        <p:nvSpPr>
          <p:cNvPr id="845" name="Google Shape;845;p124"/>
          <p:cNvSpPr/>
          <p:nvPr/>
        </p:nvSpPr>
        <p:spPr>
          <a:xfrm>
            <a:off x="12192000" y="0"/>
            <a:ext cx="25336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46" name="Google Shape;846;p124"/>
          <p:cNvGrpSpPr/>
          <p:nvPr/>
        </p:nvGrpSpPr>
        <p:grpSpPr>
          <a:xfrm>
            <a:off x="-885706" y="3065702"/>
            <a:ext cx="7242039" cy="181869"/>
            <a:chOff x="1553825" y="1346871"/>
            <a:chExt cx="2760765" cy="1215704"/>
          </a:xfrm>
        </p:grpSpPr>
        <p:sp>
          <p:nvSpPr>
            <p:cNvPr id="847" name="Google Shape;847;p124"/>
            <p:cNvSpPr/>
            <p:nvPr/>
          </p:nvSpPr>
          <p:spPr>
            <a:xfrm>
              <a:off x="2650790" y="1346871"/>
              <a:ext cx="1663800" cy="1215600"/>
            </a:xfrm>
            <a:prstGeom prst="homePlate">
              <a:avLst>
                <a:gd name="adj" fmla="val 50000"/>
              </a:avLst>
            </a:prstGeom>
            <a:solidFill>
              <a:srgbClr val="FFFD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124"/>
            <p:cNvSpPr/>
            <p:nvPr/>
          </p:nvSpPr>
          <p:spPr>
            <a:xfrm>
              <a:off x="1553825" y="1346975"/>
              <a:ext cx="1914000" cy="1215600"/>
            </a:xfrm>
            <a:prstGeom prst="parallelogram">
              <a:avLst>
                <a:gd name="adj" fmla="val 25000"/>
              </a:avLst>
            </a:prstGeom>
            <a:solidFill>
              <a:srgbClr val="FFFD6F"/>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grpSp>
        <p:nvGrpSpPr>
          <p:cNvPr id="849" name="Google Shape;849;p124"/>
          <p:cNvGrpSpPr/>
          <p:nvPr/>
        </p:nvGrpSpPr>
        <p:grpSpPr>
          <a:xfrm>
            <a:off x="5876480" y="2687385"/>
            <a:ext cx="596000" cy="938495"/>
            <a:chOff x="7125910" y="3801226"/>
            <a:chExt cx="447000" cy="703871"/>
          </a:xfrm>
        </p:grpSpPr>
        <p:sp>
          <p:nvSpPr>
            <p:cNvPr id="850" name="Google Shape;850;p124"/>
            <p:cNvSpPr/>
            <p:nvPr/>
          </p:nvSpPr>
          <p:spPr>
            <a:xfrm rot="8100000">
              <a:off x="7101702" y="4213441"/>
              <a:ext cx="495116" cy="136613"/>
            </a:xfrm>
            <a:prstGeom prst="rect">
              <a:avLst/>
            </a:prstGeom>
            <a:solidFill>
              <a:srgbClr val="FFFD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124"/>
            <p:cNvSpPr/>
            <p:nvPr/>
          </p:nvSpPr>
          <p:spPr>
            <a:xfrm rot="2697054">
              <a:off x="7101852" y="3956119"/>
              <a:ext cx="495116" cy="136613"/>
            </a:xfrm>
            <a:prstGeom prst="rect">
              <a:avLst/>
            </a:prstGeom>
            <a:solidFill>
              <a:srgbClr val="FFFD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52" name="Google Shape;852;p124"/>
          <p:cNvSpPr/>
          <p:nvPr/>
        </p:nvSpPr>
        <p:spPr>
          <a:xfrm>
            <a:off x="-2765600" y="-2168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124"/>
          <p:cNvSpPr/>
          <p:nvPr/>
        </p:nvSpPr>
        <p:spPr>
          <a:xfrm>
            <a:off x="939433" y="765267"/>
            <a:ext cx="1801200" cy="4128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de-CH" sz="1467" b="1" kern="0">
                <a:solidFill>
                  <a:srgbClr val="FFDC00"/>
                </a:solidFill>
                <a:latin typeface="Montserrat"/>
                <a:ea typeface="Montserrat"/>
                <a:cs typeface="Montserrat"/>
                <a:sym typeface="Montserrat"/>
              </a:rPr>
              <a:t>KIRKKONUMMI</a:t>
            </a:r>
            <a:endParaRPr sz="1467" b="1" kern="0">
              <a:solidFill>
                <a:srgbClr val="FFDC00"/>
              </a:solidFill>
              <a:latin typeface="Montserrat"/>
              <a:ea typeface="Montserrat"/>
              <a:cs typeface="Montserrat"/>
              <a:sym typeface="Montserrat"/>
            </a:endParaRPr>
          </a:p>
        </p:txBody>
      </p:sp>
      <p:pic>
        <p:nvPicPr>
          <p:cNvPr id="854" name="Google Shape;854;p124"/>
          <p:cNvPicPr preferRelativeResize="0"/>
          <p:nvPr/>
        </p:nvPicPr>
        <p:blipFill>
          <a:blip r:embed="rId3">
            <a:alphaModFix/>
          </a:blip>
          <a:stretch>
            <a:fillRect/>
          </a:stretch>
        </p:blipFill>
        <p:spPr>
          <a:xfrm>
            <a:off x="10731700" y="6149767"/>
            <a:ext cx="1367101" cy="640867"/>
          </a:xfrm>
          <a:prstGeom prst="rect">
            <a:avLst/>
          </a:prstGeom>
          <a:noFill/>
          <a:ln>
            <a:noFill/>
          </a:ln>
        </p:spPr>
      </p:pic>
      <p:pic>
        <p:nvPicPr>
          <p:cNvPr id="855" name="Google Shape;855;p124"/>
          <p:cNvPicPr preferRelativeResize="0"/>
          <p:nvPr/>
        </p:nvPicPr>
        <p:blipFill rotWithShape="1">
          <a:blip r:embed="rId4">
            <a:alphaModFix/>
          </a:blip>
          <a:srcRect l="14010" t="39914" r="-14010" b="3040"/>
          <a:stretch/>
        </p:blipFill>
        <p:spPr>
          <a:xfrm>
            <a:off x="5922140" y="-20200"/>
            <a:ext cx="11084400" cy="6884800"/>
          </a:xfrm>
          <a:prstGeom prst="parallelogram">
            <a:avLst>
              <a:gd name="adj" fmla="val 25000"/>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859"/>
        <p:cNvGrpSpPr/>
        <p:nvPr/>
      </p:nvGrpSpPr>
      <p:grpSpPr>
        <a:xfrm>
          <a:off x="0" y="0"/>
          <a:ext cx="0" cy="0"/>
          <a:chOff x="0" y="0"/>
          <a:chExt cx="0" cy="0"/>
        </a:xfrm>
      </p:grpSpPr>
      <p:sp>
        <p:nvSpPr>
          <p:cNvPr id="860" name="Google Shape;860;p125"/>
          <p:cNvSpPr/>
          <p:nvPr/>
        </p:nvSpPr>
        <p:spPr>
          <a:xfrm>
            <a:off x="360267" y="433700"/>
            <a:ext cx="7985600" cy="4683600"/>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125"/>
          <p:cNvSpPr/>
          <p:nvPr/>
        </p:nvSpPr>
        <p:spPr>
          <a:xfrm rot="8999998">
            <a:off x="5757891" y="2801048"/>
            <a:ext cx="3613520" cy="3132939"/>
          </a:xfrm>
          <a:prstGeom prst="flowChartExtra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62" name="Google Shape;862;p125"/>
          <p:cNvGrpSpPr/>
          <p:nvPr/>
        </p:nvGrpSpPr>
        <p:grpSpPr>
          <a:xfrm>
            <a:off x="9172769" y="3065699"/>
            <a:ext cx="3317855" cy="181861"/>
            <a:chOff x="1553825" y="1346928"/>
            <a:chExt cx="1914000" cy="1215647"/>
          </a:xfrm>
        </p:grpSpPr>
        <p:sp>
          <p:nvSpPr>
            <p:cNvPr id="863" name="Google Shape;863;p125"/>
            <p:cNvSpPr/>
            <p:nvPr/>
          </p:nvSpPr>
          <p:spPr>
            <a:xfrm>
              <a:off x="2650790" y="1346928"/>
              <a:ext cx="155400" cy="1215600"/>
            </a:xfrm>
            <a:prstGeom prst="homePlate">
              <a:avLst>
                <a:gd name="adj" fmla="val 50000"/>
              </a:avLst>
            </a:prstGeom>
            <a:solidFill>
              <a:srgbClr val="FCE5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125"/>
            <p:cNvSpPr/>
            <p:nvPr/>
          </p:nvSpPr>
          <p:spPr>
            <a:xfrm>
              <a:off x="1553825" y="1346975"/>
              <a:ext cx="1914000" cy="1215600"/>
            </a:xfrm>
            <a:prstGeom prst="parallelogram">
              <a:avLst>
                <a:gd name="adj" fmla="val 25000"/>
              </a:avLst>
            </a:prstGeom>
            <a:solidFill>
              <a:srgbClr val="FCE5CD"/>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sp>
        <p:nvSpPr>
          <p:cNvPr id="865" name="Google Shape;865;p125"/>
          <p:cNvSpPr/>
          <p:nvPr/>
        </p:nvSpPr>
        <p:spPr>
          <a:xfrm rot="-4499159">
            <a:off x="7404456" y="4439918"/>
            <a:ext cx="2984689" cy="181833"/>
          </a:xfrm>
          <a:prstGeom prst="rect">
            <a:avLst/>
          </a:prstGeom>
          <a:solidFill>
            <a:srgbClr val="FCE5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66" name="Google Shape;866;p125"/>
          <p:cNvGrpSpPr/>
          <p:nvPr/>
        </p:nvGrpSpPr>
        <p:grpSpPr>
          <a:xfrm>
            <a:off x="9847131" y="2687385"/>
            <a:ext cx="596000" cy="938495"/>
            <a:chOff x="7125910" y="3801226"/>
            <a:chExt cx="447000" cy="703871"/>
          </a:xfrm>
        </p:grpSpPr>
        <p:sp>
          <p:nvSpPr>
            <p:cNvPr id="867" name="Google Shape;867;p125"/>
            <p:cNvSpPr/>
            <p:nvPr/>
          </p:nvSpPr>
          <p:spPr>
            <a:xfrm rot="8100000">
              <a:off x="7101702" y="4213441"/>
              <a:ext cx="495116" cy="136613"/>
            </a:xfrm>
            <a:prstGeom prst="rect">
              <a:avLst/>
            </a:prstGeom>
            <a:solidFill>
              <a:srgbClr val="FCE5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125"/>
            <p:cNvSpPr/>
            <p:nvPr/>
          </p:nvSpPr>
          <p:spPr>
            <a:xfrm rot="2697054">
              <a:off x="7101852" y="3956119"/>
              <a:ext cx="495116" cy="136613"/>
            </a:xfrm>
            <a:prstGeom prst="rect">
              <a:avLst/>
            </a:prstGeom>
            <a:solidFill>
              <a:srgbClr val="FCE5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69" name="Google Shape;869;p125"/>
          <p:cNvSpPr/>
          <p:nvPr/>
        </p:nvSpPr>
        <p:spPr>
          <a:xfrm>
            <a:off x="-2876400" y="0"/>
            <a:ext cx="28764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125"/>
          <p:cNvSpPr/>
          <p:nvPr/>
        </p:nvSpPr>
        <p:spPr>
          <a:xfrm>
            <a:off x="720800" y="776200"/>
            <a:ext cx="1901600" cy="412800"/>
          </a:xfrm>
          <a:prstGeom prst="rect">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de-CH" sz="1467" b="1" kern="0">
                <a:solidFill>
                  <a:srgbClr val="FFDC00"/>
                </a:solidFill>
                <a:latin typeface="Montserrat"/>
                <a:ea typeface="Montserrat"/>
                <a:cs typeface="Montserrat"/>
                <a:sym typeface="Montserrat"/>
              </a:rPr>
              <a:t>MUUTOSVOIMA</a:t>
            </a:r>
            <a:endParaRPr sz="1467" b="1" kern="0">
              <a:solidFill>
                <a:srgbClr val="FFDC00"/>
              </a:solidFill>
              <a:latin typeface="Montserrat"/>
              <a:ea typeface="Montserrat"/>
              <a:cs typeface="Montserrat"/>
              <a:sym typeface="Montserrat"/>
            </a:endParaRPr>
          </a:p>
        </p:txBody>
      </p:sp>
      <p:sp>
        <p:nvSpPr>
          <p:cNvPr id="871" name="Google Shape;871;p125"/>
          <p:cNvSpPr txBox="1"/>
          <p:nvPr/>
        </p:nvSpPr>
        <p:spPr>
          <a:xfrm>
            <a:off x="579000" y="1290600"/>
            <a:ext cx="5069600" cy="15348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de-CH" sz="3467" b="1" kern="0">
                <a:solidFill>
                  <a:srgbClr val="000000"/>
                </a:solidFill>
                <a:latin typeface="Montserrat"/>
                <a:ea typeface="Montserrat"/>
                <a:cs typeface="Montserrat"/>
                <a:sym typeface="Montserrat"/>
              </a:rPr>
              <a:t>Ilmastonmuutoksen </a:t>
            </a:r>
            <a:br>
              <a:rPr lang="de-CH" sz="3467" b="1" kern="0">
                <a:solidFill>
                  <a:srgbClr val="000000"/>
                </a:solidFill>
                <a:latin typeface="Montserrat"/>
                <a:ea typeface="Montserrat"/>
                <a:cs typeface="Montserrat"/>
                <a:sym typeface="Montserrat"/>
              </a:rPr>
            </a:br>
            <a:r>
              <a:rPr lang="de-CH" sz="3467" b="1" kern="0">
                <a:solidFill>
                  <a:srgbClr val="000000"/>
                </a:solidFill>
                <a:latin typeface="Montserrat"/>
                <a:ea typeface="Montserrat"/>
                <a:cs typeface="Montserrat"/>
                <a:sym typeface="Montserrat"/>
              </a:rPr>
              <a:t>hillintä toiminnan selkärankana</a:t>
            </a:r>
            <a:endParaRPr sz="3467" b="1" kern="0">
              <a:solidFill>
                <a:srgbClr val="000000"/>
              </a:solidFill>
              <a:latin typeface="Montserrat"/>
              <a:ea typeface="Montserrat"/>
              <a:cs typeface="Montserrat"/>
              <a:sym typeface="Montserrat"/>
            </a:endParaRPr>
          </a:p>
        </p:txBody>
      </p:sp>
      <p:sp>
        <p:nvSpPr>
          <p:cNvPr id="872" name="Google Shape;872;p125"/>
          <p:cNvSpPr txBox="1">
            <a:spLocks noGrp="1"/>
          </p:cNvSpPr>
          <p:nvPr>
            <p:ph type="subTitle" idx="1"/>
          </p:nvPr>
        </p:nvSpPr>
        <p:spPr>
          <a:xfrm>
            <a:off x="702400" y="3142433"/>
            <a:ext cx="7244000" cy="1717200"/>
          </a:xfrm>
          <a:prstGeom prst="rect">
            <a:avLst/>
          </a:prstGeom>
        </p:spPr>
        <p:txBody>
          <a:bodyPr spcFirstLastPara="1" wrap="square" lIns="121900" tIns="121900" rIns="121900" bIns="121900" anchor="t" anchorCtr="0">
            <a:noAutofit/>
          </a:bodyPr>
          <a:lstStyle/>
          <a:p>
            <a:pPr algn="l">
              <a:lnSpc>
                <a:spcPct val="115000"/>
              </a:lnSpc>
              <a:buClr>
                <a:schemeClr val="dk1"/>
              </a:buClr>
              <a:buSzPts val="1100"/>
            </a:pPr>
            <a:r>
              <a:rPr lang="de-CH" sz="1600">
                <a:solidFill>
                  <a:schemeClr val="dk1"/>
                </a:solidFill>
                <a:latin typeface="Montserrat"/>
                <a:ea typeface="Montserrat"/>
                <a:cs typeface="Montserrat"/>
                <a:sym typeface="Montserrat"/>
              </a:rPr>
              <a:t>Ilmastopuheen aikakaudella aikuistuneet omaksuvat nopeasti kestävät elämäntavat, joista tulee valtavirtaa sekä innovaatiotoiminnan että regulaation tuella. Omistamisen kulttuuri antaa tilaa palvelullistumiselle ja turhan materian minimoinnille. Korkean koetun elämänlaadun keskeinen edellytys on, ettei laatuaika ole pois toisilta eikä tapahdu maapallon kustannuksella.   </a:t>
            </a:r>
            <a:endParaRPr sz="1600">
              <a:solidFill>
                <a:schemeClr val="dk1"/>
              </a:solidFill>
              <a:latin typeface="Montserrat"/>
              <a:ea typeface="Montserrat"/>
              <a:cs typeface="Montserrat"/>
              <a:sym typeface="Montserrat"/>
            </a:endParaRPr>
          </a:p>
        </p:txBody>
      </p:sp>
      <p:grpSp>
        <p:nvGrpSpPr>
          <p:cNvPr id="873" name="Google Shape;873;p125"/>
          <p:cNvGrpSpPr/>
          <p:nvPr/>
        </p:nvGrpSpPr>
        <p:grpSpPr>
          <a:xfrm>
            <a:off x="4106447" y="5474702"/>
            <a:ext cx="596000" cy="938495"/>
            <a:chOff x="3079835" y="4106026"/>
            <a:chExt cx="447000" cy="703871"/>
          </a:xfrm>
        </p:grpSpPr>
        <p:sp>
          <p:nvSpPr>
            <p:cNvPr id="874" name="Google Shape;874;p125"/>
            <p:cNvSpPr/>
            <p:nvPr/>
          </p:nvSpPr>
          <p:spPr>
            <a:xfrm rot="2697054">
              <a:off x="3055777" y="4260919"/>
              <a:ext cx="495116" cy="136613"/>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125"/>
            <p:cNvSpPr/>
            <p:nvPr/>
          </p:nvSpPr>
          <p:spPr>
            <a:xfrm rot="8100000">
              <a:off x="3055627" y="4518241"/>
              <a:ext cx="495116" cy="136613"/>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76" name="Google Shape;876;p125"/>
          <p:cNvGrpSpPr/>
          <p:nvPr/>
        </p:nvGrpSpPr>
        <p:grpSpPr>
          <a:xfrm>
            <a:off x="-216785" y="5852991"/>
            <a:ext cx="8863440" cy="181869"/>
            <a:chOff x="1553825" y="1346871"/>
            <a:chExt cx="2328236" cy="1215704"/>
          </a:xfrm>
        </p:grpSpPr>
        <p:sp>
          <p:nvSpPr>
            <p:cNvPr id="877" name="Google Shape;877;p125"/>
            <p:cNvSpPr/>
            <p:nvPr/>
          </p:nvSpPr>
          <p:spPr>
            <a:xfrm>
              <a:off x="2218262" y="1346871"/>
              <a:ext cx="1663800" cy="1215600"/>
            </a:xfrm>
            <a:prstGeom prst="homePlate">
              <a:avLst>
                <a:gd name="adj" fmla="val 50000"/>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125"/>
            <p:cNvSpPr/>
            <p:nvPr/>
          </p:nvSpPr>
          <p:spPr>
            <a:xfrm>
              <a:off x="1553825" y="1346975"/>
              <a:ext cx="1914000" cy="1215600"/>
            </a:xfrm>
            <a:prstGeom prst="parallelogram">
              <a:avLst>
                <a:gd name="adj" fmla="val 25000"/>
              </a:avLst>
            </a:prstGeom>
            <a:solidFill>
              <a:srgbClr val="FFFFFF"/>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sp>
        <p:nvSpPr>
          <p:cNvPr id="879" name="Google Shape;879;p125"/>
          <p:cNvSpPr/>
          <p:nvPr/>
        </p:nvSpPr>
        <p:spPr>
          <a:xfrm rot="10800000">
            <a:off x="6932733" y="5852967"/>
            <a:ext cx="3027600" cy="182000"/>
          </a:xfrm>
          <a:prstGeom prst="parallelogram">
            <a:avLst>
              <a:gd name="adj" fmla="val 25000"/>
            </a:avLst>
          </a:prstGeom>
          <a:gradFill>
            <a:gsLst>
              <a:gs pos="0">
                <a:srgbClr val="FFFFFF"/>
              </a:gs>
              <a:gs pos="100000">
                <a:srgbClr val="FFFFFF">
                  <a:alpha val="0"/>
                </a:srgbClr>
              </a:gs>
            </a:gsLst>
            <a:lin ang="10800025" scaled="0"/>
          </a:gra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sp>
        <p:nvSpPr>
          <p:cNvPr id="880" name="Google Shape;880;p125"/>
          <p:cNvSpPr txBox="1"/>
          <p:nvPr/>
        </p:nvSpPr>
        <p:spPr>
          <a:xfrm>
            <a:off x="443233" y="6034903"/>
            <a:ext cx="2077200" cy="5344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de-CH" sz="1467" b="1" kern="0">
                <a:solidFill>
                  <a:srgbClr val="FFFFFF"/>
                </a:solidFill>
                <a:latin typeface="Montserrat"/>
                <a:ea typeface="Montserrat"/>
                <a:cs typeface="Montserrat"/>
                <a:sym typeface="Montserrat"/>
              </a:rPr>
              <a:t>PERUSURA</a:t>
            </a:r>
            <a:endParaRPr sz="1467" b="1" kern="0">
              <a:solidFill>
                <a:srgbClr val="FFFFFF"/>
              </a:solidFill>
              <a:latin typeface="Montserrat"/>
              <a:ea typeface="Montserrat"/>
              <a:cs typeface="Montserrat"/>
              <a:sym typeface="Montserrat"/>
            </a:endParaRPr>
          </a:p>
        </p:txBody>
      </p:sp>
      <p:sp>
        <p:nvSpPr>
          <p:cNvPr id="881" name="Google Shape;881;p125"/>
          <p:cNvSpPr/>
          <p:nvPr/>
        </p:nvSpPr>
        <p:spPr>
          <a:xfrm>
            <a:off x="12192000" y="-101600"/>
            <a:ext cx="25336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882" name="Google Shape;882;p125"/>
          <p:cNvPicPr preferRelativeResize="0"/>
          <p:nvPr/>
        </p:nvPicPr>
        <p:blipFill>
          <a:blip r:embed="rId3">
            <a:alphaModFix/>
          </a:blip>
          <a:stretch>
            <a:fillRect/>
          </a:stretch>
        </p:blipFill>
        <p:spPr>
          <a:xfrm>
            <a:off x="10731644" y="6149760"/>
            <a:ext cx="1367224" cy="640869"/>
          </a:xfrm>
          <a:prstGeom prst="rect">
            <a:avLst/>
          </a:prstGeom>
          <a:noFill/>
          <a:ln>
            <a:noFill/>
          </a:ln>
        </p:spPr>
      </p:pic>
      <p:pic>
        <p:nvPicPr>
          <p:cNvPr id="883" name="Google Shape;883;p125"/>
          <p:cNvPicPr preferRelativeResize="0"/>
          <p:nvPr/>
        </p:nvPicPr>
        <p:blipFill rotWithShape="1">
          <a:blip r:embed="rId4">
            <a:alphaModFix/>
          </a:blip>
          <a:srcRect l="24374" r="24374"/>
          <a:stretch/>
        </p:blipFill>
        <p:spPr>
          <a:xfrm>
            <a:off x="5648600" y="767900"/>
            <a:ext cx="2297600" cy="2298000"/>
          </a:xfrm>
          <a:prstGeom prst="ellipse">
            <a:avLst/>
          </a:prstGeom>
          <a:noFill/>
          <a:ln w="19050" cap="flat" cmpd="sng">
            <a:solidFill>
              <a:srgbClr val="FFFFFF"/>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887"/>
        <p:cNvGrpSpPr/>
        <p:nvPr/>
      </p:nvGrpSpPr>
      <p:grpSpPr>
        <a:xfrm>
          <a:off x="0" y="0"/>
          <a:ext cx="0" cy="0"/>
          <a:chOff x="0" y="0"/>
          <a:chExt cx="0" cy="0"/>
        </a:xfrm>
      </p:grpSpPr>
      <p:sp>
        <p:nvSpPr>
          <p:cNvPr id="888" name="Google Shape;888;p126"/>
          <p:cNvSpPr txBox="1"/>
          <p:nvPr/>
        </p:nvSpPr>
        <p:spPr>
          <a:xfrm>
            <a:off x="677333" y="1300167"/>
            <a:ext cx="6180800" cy="2401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de-CH" sz="4000" b="1" kern="0" dirty="0" err="1">
                <a:solidFill>
                  <a:srgbClr val="000000"/>
                </a:solidFill>
                <a:latin typeface="Montserrat"/>
                <a:ea typeface="Montserrat"/>
                <a:cs typeface="Montserrat"/>
                <a:sym typeface="Montserrat"/>
              </a:rPr>
              <a:t>Kestävien</a:t>
            </a:r>
            <a:r>
              <a:rPr lang="de-CH" sz="4000" b="1" kern="0" dirty="0">
                <a:solidFill>
                  <a:srgbClr val="000000"/>
                </a:solidFill>
                <a:latin typeface="Montserrat"/>
                <a:ea typeface="Montserrat"/>
                <a:cs typeface="Montserrat"/>
                <a:sym typeface="Montserrat"/>
              </a:rPr>
              <a:t> kuntien </a:t>
            </a:r>
            <a:r>
              <a:rPr lang="de-CH" sz="4000" b="1" kern="0" dirty="0" err="1">
                <a:solidFill>
                  <a:srgbClr val="000000"/>
                </a:solidFill>
                <a:latin typeface="Montserrat"/>
                <a:ea typeface="Montserrat"/>
                <a:cs typeface="Montserrat"/>
                <a:sym typeface="Montserrat"/>
              </a:rPr>
              <a:t>kudelma</a:t>
            </a:r>
            <a:r>
              <a:rPr lang="de-CH" sz="4000" b="1" kern="0" dirty="0">
                <a:solidFill>
                  <a:srgbClr val="000000"/>
                </a:solidFill>
                <a:latin typeface="Montserrat"/>
                <a:ea typeface="Montserrat"/>
                <a:cs typeface="Montserrat"/>
                <a:sym typeface="Montserrat"/>
              </a:rPr>
              <a:t> </a:t>
            </a:r>
            <a:endParaRPr sz="4000" b="1" kern="0" dirty="0">
              <a:solidFill>
                <a:srgbClr val="000000"/>
              </a:solidFill>
              <a:latin typeface="Montserrat"/>
              <a:ea typeface="Montserrat"/>
              <a:cs typeface="Montserrat"/>
              <a:sym typeface="Montserrat"/>
            </a:endParaRPr>
          </a:p>
        </p:txBody>
      </p:sp>
      <p:sp>
        <p:nvSpPr>
          <p:cNvPr id="889" name="Google Shape;889;p126"/>
          <p:cNvSpPr txBox="1">
            <a:spLocks noGrp="1"/>
          </p:cNvSpPr>
          <p:nvPr>
            <p:ph type="subTitle" idx="1"/>
          </p:nvPr>
        </p:nvSpPr>
        <p:spPr>
          <a:xfrm>
            <a:off x="677333" y="3332500"/>
            <a:ext cx="5679200" cy="1900400"/>
          </a:xfrm>
          <a:prstGeom prst="rect">
            <a:avLst/>
          </a:prstGeom>
        </p:spPr>
        <p:txBody>
          <a:bodyPr spcFirstLastPara="1" wrap="square" lIns="121900" tIns="121900" rIns="121900" bIns="121900" anchor="t" anchorCtr="0">
            <a:noAutofit/>
          </a:bodyPr>
          <a:lstStyle/>
          <a:p>
            <a:pPr algn="l">
              <a:lnSpc>
                <a:spcPct val="115000"/>
              </a:lnSpc>
              <a:spcBef>
                <a:spcPts val="1067"/>
              </a:spcBef>
            </a:pPr>
            <a:r>
              <a:rPr lang="de-CH" sz="1600" dirty="0" err="1">
                <a:solidFill>
                  <a:schemeClr val="dk1"/>
                </a:solidFill>
                <a:latin typeface="Montserrat"/>
                <a:ea typeface="Montserrat"/>
                <a:cs typeface="Montserrat"/>
                <a:sym typeface="Montserrat"/>
              </a:rPr>
              <a:t>Paikallistason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toimijat</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fasilitoivat</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yhdessä</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resurssien</a:t>
            </a:r>
            <a:r>
              <a:rPr lang="de-CH" sz="1600" dirty="0">
                <a:solidFill>
                  <a:schemeClr val="dk1"/>
                </a:solidFill>
                <a:latin typeface="Montserrat"/>
                <a:ea typeface="Montserrat"/>
                <a:cs typeface="Montserrat"/>
                <a:sym typeface="Montserrat"/>
              </a:rPr>
              <a:t> ja </a:t>
            </a:r>
            <a:r>
              <a:rPr lang="de-CH" sz="1600" dirty="0" err="1">
                <a:solidFill>
                  <a:schemeClr val="dk1"/>
                </a:solidFill>
                <a:latin typeface="Montserrat"/>
                <a:ea typeface="Montserrat"/>
                <a:cs typeface="Montserrat"/>
                <a:sym typeface="Montserrat"/>
              </a:rPr>
              <a:t>tarpeiden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kohtaamista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mahdollisimman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kestävästi</a:t>
            </a:r>
            <a:r>
              <a:rPr lang="de-CH" sz="1600" dirty="0">
                <a:solidFill>
                  <a:schemeClr val="dk1"/>
                </a:solidFill>
                <a:latin typeface="Montserrat"/>
                <a:ea typeface="Montserrat"/>
                <a:cs typeface="Montserrat"/>
                <a:sym typeface="Montserrat"/>
              </a:rPr>
              <a:t> ja </a:t>
            </a:r>
            <a:r>
              <a:rPr lang="de-CH" sz="1600" dirty="0" err="1">
                <a:solidFill>
                  <a:schemeClr val="dk1"/>
                </a:solidFill>
                <a:latin typeface="Montserrat"/>
                <a:ea typeface="Montserrat"/>
                <a:cs typeface="Montserrat"/>
                <a:sym typeface="Montserrat"/>
              </a:rPr>
              <a:t>paikallisiin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vahvuuksiin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nojaten</a:t>
            </a:r>
            <a:r>
              <a:rPr lang="de-CH" sz="1600" dirty="0">
                <a:solidFill>
                  <a:schemeClr val="dk1"/>
                </a:solidFill>
                <a:latin typeface="Montserrat"/>
                <a:ea typeface="Montserrat"/>
                <a:cs typeface="Montserrat"/>
                <a:sym typeface="Montserrat"/>
              </a:rPr>
              <a:t>. Kuntien </a:t>
            </a:r>
            <a:r>
              <a:rPr lang="de-CH" sz="1600" dirty="0" err="1">
                <a:solidFill>
                  <a:schemeClr val="dk1"/>
                </a:solidFill>
                <a:latin typeface="Montserrat"/>
                <a:ea typeface="Montserrat"/>
                <a:cs typeface="Montserrat"/>
                <a:sym typeface="Montserrat"/>
              </a:rPr>
              <a:t>kudelma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yrityksineen</a:t>
            </a:r>
            <a:r>
              <a:rPr lang="de-CH" sz="1600" dirty="0">
                <a:solidFill>
                  <a:schemeClr val="dk1"/>
                </a:solidFill>
                <a:latin typeface="Montserrat"/>
                <a:ea typeface="Montserrat"/>
                <a:cs typeface="Montserrat"/>
                <a:sym typeface="Montserrat"/>
              </a:rPr>
              <a:t> ja </a:t>
            </a:r>
            <a:r>
              <a:rPr lang="de-CH" sz="1600" dirty="0" err="1">
                <a:solidFill>
                  <a:schemeClr val="dk1"/>
                </a:solidFill>
                <a:latin typeface="Montserrat"/>
                <a:ea typeface="Montserrat"/>
                <a:cs typeface="Montserrat"/>
                <a:sym typeface="Montserrat"/>
              </a:rPr>
              <a:t>yhteisöineen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hyötyy</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työnjaosta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jossa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paikkojen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erityisyyttä</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korostetaan</a:t>
            </a:r>
            <a:r>
              <a:rPr lang="de-CH" sz="1600" dirty="0">
                <a:solidFill>
                  <a:schemeClr val="dk1"/>
                </a:solidFill>
                <a:latin typeface="Montserrat"/>
                <a:ea typeface="Montserrat"/>
                <a:cs typeface="Montserrat"/>
                <a:sym typeface="Montserrat"/>
              </a:rPr>
              <a:t> ja </a:t>
            </a:r>
            <a:r>
              <a:rPr lang="de-CH" sz="1600" dirty="0" err="1">
                <a:solidFill>
                  <a:schemeClr val="dk1"/>
                </a:solidFill>
                <a:latin typeface="Montserrat"/>
                <a:ea typeface="Montserrat"/>
                <a:cs typeface="Montserrat"/>
                <a:sym typeface="Montserrat"/>
              </a:rPr>
              <a:t>arvostetaan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Uudisrakentamisen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ehtona</a:t>
            </a:r>
            <a:r>
              <a:rPr lang="de-CH" sz="1600" dirty="0">
                <a:solidFill>
                  <a:schemeClr val="dk1"/>
                </a:solidFill>
                <a:latin typeface="Montserrat"/>
                <a:ea typeface="Montserrat"/>
                <a:cs typeface="Montserrat"/>
                <a:sym typeface="Montserrat"/>
              </a:rPr>
              <a:t> on </a:t>
            </a:r>
            <a:r>
              <a:rPr lang="de-CH" sz="1600" dirty="0" err="1">
                <a:solidFill>
                  <a:schemeClr val="dk1"/>
                </a:solidFill>
                <a:latin typeface="Montserrat"/>
                <a:ea typeface="Montserrat"/>
                <a:cs typeface="Montserrat"/>
                <a:sym typeface="Montserrat"/>
              </a:rPr>
              <a:t>paikkalähtöisen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kehittämisen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kautta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koheneva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ympäristön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laatu</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Kestävyysmuutoksen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kanssa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hidastelleet</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paikkakunnat</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taantuvat</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auttamattomasti</a:t>
            </a:r>
            <a:r>
              <a:rPr lang="de-CH" sz="1600" dirty="0">
                <a:solidFill>
                  <a:schemeClr val="dk1"/>
                </a:solidFill>
                <a:latin typeface="Montserrat"/>
                <a:ea typeface="Montserrat"/>
                <a:cs typeface="Montserrat"/>
                <a:sym typeface="Montserrat"/>
              </a:rPr>
              <a:t>. </a:t>
            </a:r>
            <a:endParaRPr sz="1600" dirty="0">
              <a:solidFill>
                <a:schemeClr val="dk1"/>
              </a:solidFill>
              <a:latin typeface="Montserrat"/>
              <a:ea typeface="Montserrat"/>
              <a:cs typeface="Montserrat"/>
              <a:sym typeface="Montserrat"/>
            </a:endParaRPr>
          </a:p>
        </p:txBody>
      </p:sp>
      <p:sp>
        <p:nvSpPr>
          <p:cNvPr id="890" name="Google Shape;890;p126"/>
          <p:cNvSpPr/>
          <p:nvPr/>
        </p:nvSpPr>
        <p:spPr>
          <a:xfrm>
            <a:off x="12192000" y="0"/>
            <a:ext cx="25336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91" name="Google Shape;891;p126"/>
          <p:cNvGrpSpPr/>
          <p:nvPr/>
        </p:nvGrpSpPr>
        <p:grpSpPr>
          <a:xfrm>
            <a:off x="-885706" y="3065702"/>
            <a:ext cx="7242039" cy="181869"/>
            <a:chOff x="1553825" y="1346871"/>
            <a:chExt cx="2760765" cy="1215704"/>
          </a:xfrm>
        </p:grpSpPr>
        <p:sp>
          <p:nvSpPr>
            <p:cNvPr id="892" name="Google Shape;892;p126"/>
            <p:cNvSpPr/>
            <p:nvPr/>
          </p:nvSpPr>
          <p:spPr>
            <a:xfrm>
              <a:off x="2650790" y="1346871"/>
              <a:ext cx="1663800" cy="1215600"/>
            </a:xfrm>
            <a:prstGeom prst="homePlate">
              <a:avLst>
                <a:gd name="adj" fmla="val 50000"/>
              </a:avLst>
            </a:prstGeom>
            <a:solidFill>
              <a:srgbClr val="FCE5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126"/>
            <p:cNvSpPr/>
            <p:nvPr/>
          </p:nvSpPr>
          <p:spPr>
            <a:xfrm>
              <a:off x="1553825" y="1346975"/>
              <a:ext cx="1914000" cy="1215600"/>
            </a:xfrm>
            <a:prstGeom prst="parallelogram">
              <a:avLst>
                <a:gd name="adj" fmla="val 25000"/>
              </a:avLst>
            </a:prstGeom>
            <a:solidFill>
              <a:srgbClr val="FCE5CD"/>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grpSp>
        <p:nvGrpSpPr>
          <p:cNvPr id="894" name="Google Shape;894;p126"/>
          <p:cNvGrpSpPr/>
          <p:nvPr/>
        </p:nvGrpSpPr>
        <p:grpSpPr>
          <a:xfrm>
            <a:off x="5876480" y="2687385"/>
            <a:ext cx="596000" cy="938495"/>
            <a:chOff x="7125910" y="3801226"/>
            <a:chExt cx="447000" cy="703871"/>
          </a:xfrm>
        </p:grpSpPr>
        <p:sp>
          <p:nvSpPr>
            <p:cNvPr id="895" name="Google Shape;895;p126"/>
            <p:cNvSpPr/>
            <p:nvPr/>
          </p:nvSpPr>
          <p:spPr>
            <a:xfrm rot="8100000">
              <a:off x="7101702" y="4213441"/>
              <a:ext cx="495116" cy="136613"/>
            </a:xfrm>
            <a:prstGeom prst="rect">
              <a:avLst/>
            </a:prstGeom>
            <a:solidFill>
              <a:srgbClr val="FCE5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126"/>
            <p:cNvSpPr/>
            <p:nvPr/>
          </p:nvSpPr>
          <p:spPr>
            <a:xfrm rot="2697054">
              <a:off x="7101852" y="3956119"/>
              <a:ext cx="495116" cy="136613"/>
            </a:xfrm>
            <a:prstGeom prst="rect">
              <a:avLst/>
            </a:prstGeom>
            <a:solidFill>
              <a:srgbClr val="FCE5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97" name="Google Shape;897;p126"/>
          <p:cNvSpPr/>
          <p:nvPr/>
        </p:nvSpPr>
        <p:spPr>
          <a:xfrm>
            <a:off x="-2765600" y="-2168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126"/>
          <p:cNvSpPr/>
          <p:nvPr/>
        </p:nvSpPr>
        <p:spPr>
          <a:xfrm>
            <a:off x="820900" y="765267"/>
            <a:ext cx="1591200" cy="412800"/>
          </a:xfrm>
          <a:prstGeom prst="rect">
            <a:avLst/>
          </a:prstGeom>
          <a:solidFill>
            <a:schemeClr val="dk1"/>
          </a:solidFill>
          <a:ln w="9525" cap="flat" cmpd="sng">
            <a:solidFill>
              <a:srgbClr val="F9CB9C"/>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de-CH" sz="1467" b="1" kern="0">
                <a:solidFill>
                  <a:srgbClr val="F9CB9C"/>
                </a:solidFill>
                <a:latin typeface="Montserrat"/>
                <a:ea typeface="Montserrat"/>
                <a:cs typeface="Montserrat"/>
                <a:sym typeface="Montserrat"/>
              </a:rPr>
              <a:t>SKENAARIO</a:t>
            </a:r>
            <a:endParaRPr sz="1467" b="1" kern="0">
              <a:solidFill>
                <a:srgbClr val="F9CB9C"/>
              </a:solidFill>
              <a:latin typeface="Montserrat"/>
              <a:ea typeface="Montserrat"/>
              <a:cs typeface="Montserrat"/>
              <a:sym typeface="Montserrat"/>
            </a:endParaRPr>
          </a:p>
        </p:txBody>
      </p:sp>
      <p:pic>
        <p:nvPicPr>
          <p:cNvPr id="899" name="Google Shape;899;p126"/>
          <p:cNvPicPr preferRelativeResize="0"/>
          <p:nvPr/>
        </p:nvPicPr>
        <p:blipFill>
          <a:blip r:embed="rId3">
            <a:alphaModFix/>
          </a:blip>
          <a:stretch>
            <a:fillRect/>
          </a:stretch>
        </p:blipFill>
        <p:spPr>
          <a:xfrm>
            <a:off x="10731700" y="6149767"/>
            <a:ext cx="1367101" cy="640867"/>
          </a:xfrm>
          <a:prstGeom prst="rect">
            <a:avLst/>
          </a:prstGeom>
          <a:noFill/>
          <a:ln>
            <a:noFill/>
          </a:ln>
        </p:spPr>
      </p:pic>
      <p:pic>
        <p:nvPicPr>
          <p:cNvPr id="3" name="Kuva 2">
            <a:extLst>
              <a:ext uri="{FF2B5EF4-FFF2-40B4-BE49-F238E27FC236}">
                <a16:creationId xmlns:a16="http://schemas.microsoft.com/office/drawing/2014/main" id="{5589DC8B-7BA4-420A-81D9-23D1680CAB3E}"/>
              </a:ext>
            </a:extLst>
          </p:cNvPr>
          <p:cNvPicPr>
            <a:picLocks noChangeAspect="1"/>
          </p:cNvPicPr>
          <p:nvPr/>
        </p:nvPicPr>
        <p:blipFill>
          <a:blip r:embed="rId4"/>
          <a:stretch>
            <a:fillRect/>
          </a:stretch>
        </p:blipFill>
        <p:spPr>
          <a:xfrm>
            <a:off x="6763135" y="-1"/>
            <a:ext cx="5428865" cy="6942221"/>
          </a:xfrm>
          <a:prstGeom prst="rect">
            <a:avLst/>
          </a:prstGeom>
        </p:spPr>
      </p:pic>
      <p:sp>
        <p:nvSpPr>
          <p:cNvPr id="17" name="Suorakulmainen kolmio 16">
            <a:extLst>
              <a:ext uri="{FF2B5EF4-FFF2-40B4-BE49-F238E27FC236}">
                <a16:creationId xmlns:a16="http://schemas.microsoft.com/office/drawing/2014/main" id="{8734D37C-72AC-4F09-8B4B-723365A1D20B}"/>
              </a:ext>
            </a:extLst>
          </p:cNvPr>
          <p:cNvSpPr/>
          <p:nvPr/>
        </p:nvSpPr>
        <p:spPr>
          <a:xfrm rot="10800000" flipH="1">
            <a:off x="6762789" y="-2"/>
            <a:ext cx="2412445" cy="6900110"/>
          </a:xfrm>
          <a:prstGeom prst="rtTriangle">
            <a:avLst/>
          </a:prstGeom>
          <a:solidFill>
            <a:srgbClr val="F9C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904"/>
        <p:cNvGrpSpPr/>
        <p:nvPr/>
      </p:nvGrpSpPr>
      <p:grpSpPr>
        <a:xfrm>
          <a:off x="0" y="0"/>
          <a:ext cx="0" cy="0"/>
          <a:chOff x="0" y="0"/>
          <a:chExt cx="0" cy="0"/>
        </a:xfrm>
      </p:grpSpPr>
      <p:sp>
        <p:nvSpPr>
          <p:cNvPr id="905" name="Google Shape;905;p127"/>
          <p:cNvSpPr txBox="1"/>
          <p:nvPr/>
        </p:nvSpPr>
        <p:spPr>
          <a:xfrm>
            <a:off x="820167" y="1300167"/>
            <a:ext cx="5709200" cy="2401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de-CH" sz="4000" b="1" kern="0">
                <a:solidFill>
                  <a:srgbClr val="000000"/>
                </a:solidFill>
                <a:latin typeface="Montserrat"/>
                <a:ea typeface="Montserrat"/>
                <a:cs typeface="Montserrat"/>
                <a:sym typeface="Montserrat"/>
              </a:rPr>
              <a:t>Miten käy Kirkkonummen?</a:t>
            </a:r>
            <a:endParaRPr sz="2933" b="1" kern="0">
              <a:solidFill>
                <a:srgbClr val="000000"/>
              </a:solidFill>
              <a:latin typeface="Montserrat"/>
              <a:ea typeface="Montserrat"/>
              <a:cs typeface="Montserrat"/>
              <a:sym typeface="Montserrat"/>
            </a:endParaRPr>
          </a:p>
        </p:txBody>
      </p:sp>
      <p:sp>
        <p:nvSpPr>
          <p:cNvPr id="906" name="Google Shape;906;p127"/>
          <p:cNvSpPr txBox="1">
            <a:spLocks noGrp="1"/>
          </p:cNvSpPr>
          <p:nvPr>
            <p:ph type="subTitle" idx="1"/>
          </p:nvPr>
        </p:nvSpPr>
        <p:spPr>
          <a:xfrm>
            <a:off x="-118533" y="3142467"/>
            <a:ext cx="6474800" cy="3728800"/>
          </a:xfrm>
          <a:prstGeom prst="rect">
            <a:avLst/>
          </a:prstGeom>
        </p:spPr>
        <p:txBody>
          <a:bodyPr spcFirstLastPara="1" wrap="square" lIns="121900" tIns="121900" rIns="121900" bIns="121900" anchor="t" anchorCtr="0">
            <a:noAutofit/>
          </a:bodyPr>
          <a:lstStyle/>
          <a:p>
            <a:pPr marL="609585" indent="-406390" algn="l">
              <a:lnSpc>
                <a:spcPct val="115000"/>
              </a:lnSpc>
              <a:spcBef>
                <a:spcPts val="1067"/>
              </a:spcBef>
              <a:buClr>
                <a:schemeClr val="dk1"/>
              </a:buClr>
              <a:buSzPts val="1200"/>
              <a:buFont typeface="Montserrat"/>
              <a:buChar char="-"/>
            </a:pPr>
            <a:r>
              <a:rPr lang="de-CH" sz="1600">
                <a:solidFill>
                  <a:schemeClr val="dk1"/>
                </a:solidFill>
                <a:latin typeface="Montserrat"/>
                <a:ea typeface="Montserrat"/>
                <a:cs typeface="Montserrat"/>
                <a:sym typeface="Montserrat"/>
              </a:rPr>
              <a:t>Sähköistyminen etenee useilla aloilla nopeasti.</a:t>
            </a:r>
            <a:endParaRPr sz="1600">
              <a:solidFill>
                <a:schemeClr val="dk1"/>
              </a:solidFill>
              <a:latin typeface="Montserrat"/>
              <a:ea typeface="Montserrat"/>
              <a:cs typeface="Montserrat"/>
              <a:sym typeface="Montserrat"/>
            </a:endParaRPr>
          </a:p>
          <a:p>
            <a:pPr marL="609585" indent="-406390" algn="l">
              <a:lnSpc>
                <a:spcPct val="115000"/>
              </a:lnSpc>
              <a:buClr>
                <a:schemeClr val="dk1"/>
              </a:buClr>
              <a:buSzPts val="1200"/>
              <a:buFont typeface="Montserrat"/>
              <a:buChar char="-"/>
            </a:pPr>
            <a:r>
              <a:rPr lang="de-CH" sz="1600">
                <a:solidFill>
                  <a:schemeClr val="dk1"/>
                </a:solidFill>
                <a:latin typeface="Montserrat"/>
                <a:ea typeface="Montserrat"/>
                <a:cs typeface="Montserrat"/>
                <a:sym typeface="Montserrat"/>
              </a:rPr>
              <a:t>Lähijunat ja niitä täydentävät liikkumispalvelut toimivat hyvin. Useita uusia asemia suunnitellaan. </a:t>
            </a:r>
            <a:endParaRPr sz="1600">
              <a:solidFill>
                <a:schemeClr val="dk1"/>
              </a:solidFill>
              <a:latin typeface="Montserrat"/>
              <a:ea typeface="Montserrat"/>
              <a:cs typeface="Montserrat"/>
              <a:sym typeface="Montserrat"/>
            </a:endParaRPr>
          </a:p>
          <a:p>
            <a:pPr marL="609585" indent="-406390" algn="l">
              <a:lnSpc>
                <a:spcPct val="115000"/>
              </a:lnSpc>
              <a:buClr>
                <a:schemeClr val="dk1"/>
              </a:buClr>
              <a:buSzPts val="1200"/>
              <a:buFont typeface="Montserrat"/>
              <a:buChar char="-"/>
            </a:pPr>
            <a:r>
              <a:rPr lang="de-CH" sz="1600">
                <a:solidFill>
                  <a:schemeClr val="dk1"/>
                </a:solidFill>
                <a:latin typeface="Montserrat"/>
                <a:ea typeface="Montserrat"/>
                <a:cs typeface="Montserrat"/>
                <a:sym typeface="Montserrat"/>
              </a:rPr>
              <a:t>Nuorison ääntä kuuntelemalla Kirkkonummen pitovoima on saatu vahvaksi. Kasvuprosenttien sijaan arvostetaan paikallista edelläkävijyyttä ja identiteettiä. </a:t>
            </a:r>
            <a:endParaRPr sz="1600">
              <a:solidFill>
                <a:schemeClr val="dk1"/>
              </a:solidFill>
              <a:latin typeface="Montserrat"/>
              <a:ea typeface="Montserrat"/>
              <a:cs typeface="Montserrat"/>
              <a:sym typeface="Montserrat"/>
            </a:endParaRPr>
          </a:p>
          <a:p>
            <a:pPr marL="609585" indent="-406390" algn="l">
              <a:lnSpc>
                <a:spcPct val="115000"/>
              </a:lnSpc>
              <a:buClr>
                <a:schemeClr val="dk1"/>
              </a:buClr>
              <a:buSzPts val="1200"/>
              <a:buFont typeface="Montserrat"/>
              <a:buChar char="-"/>
            </a:pPr>
            <a:r>
              <a:rPr lang="de-CH" sz="1600">
                <a:solidFill>
                  <a:schemeClr val="dk1"/>
                </a:solidFill>
                <a:latin typeface="Montserrat"/>
                <a:ea typeface="Montserrat"/>
                <a:cs typeface="Montserrat"/>
                <a:sym typeface="Montserrat"/>
              </a:rPr>
              <a:t>Globaalit niche-matkailijat tietävät paikalliset helmet (pop-up-mökkeilyn ja perinteiset valtit), ja ratayhteydet manner-Eurooppaan täydentävät matkailijavirtoja, samoin kuin kotimainen lähimatkailu. </a:t>
            </a:r>
            <a:endParaRPr sz="1600">
              <a:solidFill>
                <a:schemeClr val="dk1"/>
              </a:solidFill>
              <a:latin typeface="Montserrat"/>
              <a:ea typeface="Montserrat"/>
              <a:cs typeface="Montserrat"/>
              <a:sym typeface="Montserrat"/>
            </a:endParaRPr>
          </a:p>
          <a:p>
            <a:pPr marL="609585" indent="-406390" algn="l">
              <a:lnSpc>
                <a:spcPct val="115000"/>
              </a:lnSpc>
              <a:buClr>
                <a:schemeClr val="dk1"/>
              </a:buClr>
              <a:buSzPts val="1200"/>
              <a:buFont typeface="Montserrat"/>
              <a:buChar char="-"/>
            </a:pPr>
            <a:r>
              <a:rPr lang="de-CH" sz="1600">
                <a:solidFill>
                  <a:schemeClr val="dk1"/>
                </a:solidFill>
                <a:latin typeface="Montserrat"/>
                <a:ea typeface="Montserrat"/>
                <a:cs typeface="Montserrat"/>
                <a:sym typeface="Montserrat"/>
              </a:rPr>
              <a:t>Ruoantuotannon ja muun lähituotannon kestävyysmullistus uudistaa elinkeinotoimintaa.</a:t>
            </a:r>
            <a:endParaRPr sz="1600">
              <a:solidFill>
                <a:schemeClr val="dk1"/>
              </a:solidFill>
              <a:latin typeface="Montserrat"/>
              <a:ea typeface="Montserrat"/>
              <a:cs typeface="Montserrat"/>
              <a:sym typeface="Montserrat"/>
            </a:endParaRPr>
          </a:p>
          <a:p>
            <a:pPr algn="l">
              <a:lnSpc>
                <a:spcPct val="115000"/>
              </a:lnSpc>
            </a:pPr>
            <a:endParaRPr sz="1600">
              <a:solidFill>
                <a:schemeClr val="dk1"/>
              </a:solidFill>
              <a:latin typeface="Montserrat"/>
              <a:ea typeface="Montserrat"/>
              <a:cs typeface="Montserrat"/>
              <a:sym typeface="Montserrat"/>
            </a:endParaRPr>
          </a:p>
        </p:txBody>
      </p:sp>
      <p:sp>
        <p:nvSpPr>
          <p:cNvPr id="907" name="Google Shape;907;p127"/>
          <p:cNvSpPr/>
          <p:nvPr/>
        </p:nvSpPr>
        <p:spPr>
          <a:xfrm>
            <a:off x="12192000" y="0"/>
            <a:ext cx="25336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08" name="Google Shape;908;p127"/>
          <p:cNvGrpSpPr/>
          <p:nvPr/>
        </p:nvGrpSpPr>
        <p:grpSpPr>
          <a:xfrm>
            <a:off x="-885706" y="3065702"/>
            <a:ext cx="7242039" cy="181869"/>
            <a:chOff x="1553825" y="1346871"/>
            <a:chExt cx="2760765" cy="1215704"/>
          </a:xfrm>
        </p:grpSpPr>
        <p:sp>
          <p:nvSpPr>
            <p:cNvPr id="909" name="Google Shape;909;p127"/>
            <p:cNvSpPr/>
            <p:nvPr/>
          </p:nvSpPr>
          <p:spPr>
            <a:xfrm>
              <a:off x="2650790" y="1346871"/>
              <a:ext cx="1663800" cy="1215600"/>
            </a:xfrm>
            <a:prstGeom prst="homePlate">
              <a:avLst>
                <a:gd name="adj" fmla="val 50000"/>
              </a:avLst>
            </a:prstGeom>
            <a:solidFill>
              <a:srgbClr val="FCE5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highlight>
                  <a:srgbClr val="FCE5CD"/>
                </a:highlight>
                <a:latin typeface="Arial"/>
                <a:cs typeface="Arial"/>
                <a:sym typeface="Arial"/>
              </a:endParaRPr>
            </a:p>
          </p:txBody>
        </p:sp>
        <p:sp>
          <p:nvSpPr>
            <p:cNvPr id="910" name="Google Shape;910;p127"/>
            <p:cNvSpPr/>
            <p:nvPr/>
          </p:nvSpPr>
          <p:spPr>
            <a:xfrm>
              <a:off x="1553825" y="1346975"/>
              <a:ext cx="1914000" cy="1215600"/>
            </a:xfrm>
            <a:prstGeom prst="parallelogram">
              <a:avLst>
                <a:gd name="adj" fmla="val 25000"/>
              </a:avLst>
            </a:prstGeom>
            <a:solidFill>
              <a:srgbClr val="FCE5CD"/>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highlight>
                  <a:srgbClr val="FCE5CD"/>
                </a:highlight>
                <a:latin typeface="Montserrat"/>
                <a:ea typeface="Montserrat"/>
                <a:cs typeface="Montserrat"/>
                <a:sym typeface="Montserrat"/>
              </a:endParaRPr>
            </a:p>
          </p:txBody>
        </p:sp>
      </p:grpSp>
      <p:grpSp>
        <p:nvGrpSpPr>
          <p:cNvPr id="911" name="Google Shape;911;p127"/>
          <p:cNvGrpSpPr/>
          <p:nvPr/>
        </p:nvGrpSpPr>
        <p:grpSpPr>
          <a:xfrm>
            <a:off x="5876480" y="2687385"/>
            <a:ext cx="596000" cy="938495"/>
            <a:chOff x="7125910" y="3801226"/>
            <a:chExt cx="447000" cy="703871"/>
          </a:xfrm>
        </p:grpSpPr>
        <p:sp>
          <p:nvSpPr>
            <p:cNvPr id="912" name="Google Shape;912;p127"/>
            <p:cNvSpPr/>
            <p:nvPr/>
          </p:nvSpPr>
          <p:spPr>
            <a:xfrm rot="8100000">
              <a:off x="7101702" y="4213441"/>
              <a:ext cx="495116" cy="136613"/>
            </a:xfrm>
            <a:prstGeom prst="rect">
              <a:avLst/>
            </a:prstGeom>
            <a:solidFill>
              <a:srgbClr val="FCE5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highlight>
                  <a:srgbClr val="FCE5CD"/>
                </a:highlight>
                <a:latin typeface="Arial"/>
                <a:cs typeface="Arial"/>
                <a:sym typeface="Arial"/>
              </a:endParaRPr>
            </a:p>
          </p:txBody>
        </p:sp>
        <p:sp>
          <p:nvSpPr>
            <p:cNvPr id="913" name="Google Shape;913;p127"/>
            <p:cNvSpPr/>
            <p:nvPr/>
          </p:nvSpPr>
          <p:spPr>
            <a:xfrm rot="2697054">
              <a:off x="7101852" y="3956119"/>
              <a:ext cx="495116" cy="136613"/>
            </a:xfrm>
            <a:prstGeom prst="rect">
              <a:avLst/>
            </a:prstGeom>
            <a:solidFill>
              <a:srgbClr val="FCE5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highlight>
                  <a:srgbClr val="FCE5CD"/>
                </a:highlight>
                <a:latin typeface="Arial"/>
                <a:cs typeface="Arial"/>
                <a:sym typeface="Arial"/>
              </a:endParaRPr>
            </a:p>
          </p:txBody>
        </p:sp>
      </p:grpSp>
      <p:sp>
        <p:nvSpPr>
          <p:cNvPr id="914" name="Google Shape;914;p127"/>
          <p:cNvSpPr/>
          <p:nvPr/>
        </p:nvSpPr>
        <p:spPr>
          <a:xfrm>
            <a:off x="-2765600" y="-2168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127"/>
          <p:cNvSpPr/>
          <p:nvPr/>
        </p:nvSpPr>
        <p:spPr>
          <a:xfrm>
            <a:off x="939433" y="765267"/>
            <a:ext cx="1900800" cy="412800"/>
          </a:xfrm>
          <a:prstGeom prst="rect">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de-CH" sz="1467" b="1" kern="0">
                <a:solidFill>
                  <a:srgbClr val="F9CB9C"/>
                </a:solidFill>
                <a:latin typeface="Montserrat"/>
                <a:ea typeface="Montserrat"/>
                <a:cs typeface="Montserrat"/>
                <a:sym typeface="Montserrat"/>
              </a:rPr>
              <a:t>KIRKKONUMMI</a:t>
            </a:r>
            <a:endParaRPr sz="1467" b="1" kern="0">
              <a:solidFill>
                <a:srgbClr val="F9CB9C"/>
              </a:solidFill>
              <a:latin typeface="Montserrat"/>
              <a:ea typeface="Montserrat"/>
              <a:cs typeface="Montserrat"/>
              <a:sym typeface="Montserrat"/>
            </a:endParaRPr>
          </a:p>
        </p:txBody>
      </p:sp>
      <p:pic>
        <p:nvPicPr>
          <p:cNvPr id="916" name="Google Shape;916;p127"/>
          <p:cNvPicPr preferRelativeResize="0"/>
          <p:nvPr/>
        </p:nvPicPr>
        <p:blipFill rotWithShape="1">
          <a:blip r:embed="rId3">
            <a:alphaModFix/>
          </a:blip>
          <a:srcRect l="6480" t="119" b="109"/>
          <a:stretch/>
        </p:blipFill>
        <p:spPr>
          <a:xfrm>
            <a:off x="5876451" y="-13400"/>
            <a:ext cx="10366000" cy="6884800"/>
          </a:xfrm>
          <a:prstGeom prst="parallelogram">
            <a:avLst>
              <a:gd name="adj" fmla="val 25000"/>
            </a:avLst>
          </a:prstGeom>
          <a:noFill/>
          <a:ln>
            <a:noFill/>
          </a:ln>
        </p:spPr>
      </p:pic>
      <p:pic>
        <p:nvPicPr>
          <p:cNvPr id="917" name="Google Shape;917;p127"/>
          <p:cNvPicPr preferRelativeResize="0"/>
          <p:nvPr/>
        </p:nvPicPr>
        <p:blipFill>
          <a:blip r:embed="rId4">
            <a:alphaModFix/>
          </a:blip>
          <a:stretch>
            <a:fillRect/>
          </a:stretch>
        </p:blipFill>
        <p:spPr>
          <a:xfrm>
            <a:off x="10731700" y="6149767"/>
            <a:ext cx="1367101" cy="640867"/>
          </a:xfrm>
          <a:prstGeom prst="rect">
            <a:avLst/>
          </a:prstGeom>
          <a:noFill/>
          <a:ln>
            <a:noFill/>
          </a:ln>
        </p:spPr>
      </p:pic>
      <p:sp>
        <p:nvSpPr>
          <p:cNvPr id="918" name="Google Shape;918;p127"/>
          <p:cNvSpPr txBox="1"/>
          <p:nvPr/>
        </p:nvSpPr>
        <p:spPr>
          <a:xfrm>
            <a:off x="9089700" y="6240800"/>
            <a:ext cx="2150000" cy="4588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de-CH" sz="1200" kern="0">
                <a:solidFill>
                  <a:srgbClr val="FFFFFF"/>
                </a:solidFill>
                <a:latin typeface="Montserrat"/>
                <a:ea typeface="Montserrat"/>
                <a:cs typeface="Montserrat"/>
                <a:sym typeface="Montserrat"/>
              </a:rPr>
              <a:t>Kuva: Viisykkönen</a:t>
            </a:r>
            <a:endParaRPr sz="1200" kern="0">
              <a:solidFill>
                <a:srgbClr val="FFFFF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2C2F0"/>
        </a:solidFill>
        <a:effectLst/>
      </p:bgPr>
    </p:bg>
    <p:spTree>
      <p:nvGrpSpPr>
        <p:cNvPr id="1" name="Shape 652"/>
        <p:cNvGrpSpPr/>
        <p:nvPr/>
      </p:nvGrpSpPr>
      <p:grpSpPr>
        <a:xfrm>
          <a:off x="0" y="0"/>
          <a:ext cx="0" cy="0"/>
          <a:chOff x="0" y="0"/>
          <a:chExt cx="0" cy="0"/>
        </a:xfrm>
      </p:grpSpPr>
      <p:sp>
        <p:nvSpPr>
          <p:cNvPr id="653" name="Google Shape;653;p116"/>
          <p:cNvSpPr/>
          <p:nvPr/>
        </p:nvSpPr>
        <p:spPr>
          <a:xfrm>
            <a:off x="515433" y="433700"/>
            <a:ext cx="7830400" cy="4683600"/>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116"/>
          <p:cNvSpPr/>
          <p:nvPr/>
        </p:nvSpPr>
        <p:spPr>
          <a:xfrm rot="8999998">
            <a:off x="5757891" y="2801048"/>
            <a:ext cx="3613520" cy="3132939"/>
          </a:xfrm>
          <a:prstGeom prst="flowChartExtra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116"/>
          <p:cNvSpPr txBox="1"/>
          <p:nvPr/>
        </p:nvSpPr>
        <p:spPr>
          <a:xfrm>
            <a:off x="848251" y="1277733"/>
            <a:ext cx="5703200" cy="15348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de-CH" sz="4000" b="1" kern="0">
                <a:solidFill>
                  <a:srgbClr val="000000"/>
                </a:solidFill>
                <a:latin typeface="Montserrat"/>
                <a:ea typeface="Montserrat"/>
                <a:cs typeface="Montserrat"/>
                <a:sym typeface="Montserrat"/>
              </a:rPr>
              <a:t>Työelämä</a:t>
            </a:r>
            <a:endParaRPr sz="4000" b="1" kern="0">
              <a:solidFill>
                <a:srgbClr val="000000"/>
              </a:solidFill>
              <a:latin typeface="Montserrat"/>
              <a:ea typeface="Montserrat"/>
              <a:cs typeface="Montserrat"/>
              <a:sym typeface="Montserrat"/>
            </a:endParaRPr>
          </a:p>
          <a:p>
            <a:pPr defTabSz="1219170">
              <a:buClr>
                <a:srgbClr val="000000"/>
              </a:buClr>
              <a:buSzPts val="1100"/>
            </a:pPr>
            <a:r>
              <a:rPr lang="de-CH" sz="4000" b="1" kern="0">
                <a:solidFill>
                  <a:srgbClr val="000000"/>
                </a:solidFill>
                <a:latin typeface="Montserrat"/>
                <a:ea typeface="Montserrat"/>
                <a:cs typeface="Montserrat"/>
                <a:sym typeface="Montserrat"/>
              </a:rPr>
              <a:t>muuttuu</a:t>
            </a:r>
            <a:endParaRPr sz="4000" b="1" kern="0">
              <a:solidFill>
                <a:srgbClr val="000000"/>
              </a:solidFill>
              <a:latin typeface="Montserrat"/>
              <a:ea typeface="Montserrat"/>
              <a:cs typeface="Montserrat"/>
              <a:sym typeface="Montserrat"/>
            </a:endParaRPr>
          </a:p>
        </p:txBody>
      </p:sp>
      <p:sp>
        <p:nvSpPr>
          <p:cNvPr id="656" name="Google Shape;656;p116"/>
          <p:cNvSpPr txBox="1">
            <a:spLocks noGrp="1"/>
          </p:cNvSpPr>
          <p:nvPr>
            <p:ph type="subTitle" idx="1"/>
          </p:nvPr>
        </p:nvSpPr>
        <p:spPr>
          <a:xfrm>
            <a:off x="848268" y="2678067"/>
            <a:ext cx="5326000" cy="2104400"/>
          </a:xfrm>
          <a:prstGeom prst="rect">
            <a:avLst/>
          </a:prstGeom>
        </p:spPr>
        <p:txBody>
          <a:bodyPr spcFirstLastPara="1" wrap="square" lIns="121900" tIns="121900" rIns="121900" bIns="121900" anchor="t" anchorCtr="0">
            <a:noAutofit/>
          </a:bodyPr>
          <a:lstStyle/>
          <a:p>
            <a:pPr algn="l">
              <a:lnSpc>
                <a:spcPct val="115000"/>
              </a:lnSpc>
              <a:buClr>
                <a:schemeClr val="dk1"/>
              </a:buClr>
              <a:buSzPts val="1100"/>
            </a:pPr>
            <a:r>
              <a:rPr lang="de-CH" sz="1600">
                <a:solidFill>
                  <a:schemeClr val="dk1"/>
                </a:solidFill>
                <a:latin typeface="Montserrat"/>
                <a:ea typeface="Montserrat"/>
                <a:cs typeface="Montserrat"/>
                <a:sym typeface="Montserrat"/>
              </a:rPr>
              <a:t>Robotisaatio, automatisaatio ja digitalisaatio muuttavat työnteon tapoja ja työelämää. Yhä suurempi osa työstä tehdään keikkamuotoisesti alustojen välityksellä. Toisaalta tämä lisää työnteon epävarmuutta, mutta myös standardoi työtehtäviä. Automatisaation myötä jopa puolet nykyisistä työpaikoista voi kadota.</a:t>
            </a:r>
            <a:endParaRPr sz="1600">
              <a:solidFill>
                <a:schemeClr val="dk1"/>
              </a:solidFill>
              <a:latin typeface="Montserrat"/>
              <a:ea typeface="Montserrat"/>
              <a:cs typeface="Montserrat"/>
              <a:sym typeface="Montserrat"/>
            </a:endParaRPr>
          </a:p>
        </p:txBody>
      </p:sp>
      <p:pic>
        <p:nvPicPr>
          <p:cNvPr id="657" name="Google Shape;657;p116"/>
          <p:cNvPicPr preferRelativeResize="0"/>
          <p:nvPr/>
        </p:nvPicPr>
        <p:blipFill rotWithShape="1">
          <a:blip r:embed="rId3">
            <a:alphaModFix/>
          </a:blip>
          <a:srcRect l="20001" t="4346" r="20007" b="4337"/>
          <a:stretch/>
        </p:blipFill>
        <p:spPr>
          <a:xfrm>
            <a:off x="12287267" y="1277733"/>
            <a:ext cx="2338400" cy="2372800"/>
          </a:xfrm>
          <a:prstGeom prst="ellipse">
            <a:avLst/>
          </a:prstGeom>
          <a:noFill/>
          <a:ln>
            <a:noFill/>
          </a:ln>
        </p:spPr>
      </p:pic>
      <p:grpSp>
        <p:nvGrpSpPr>
          <p:cNvPr id="658" name="Google Shape;658;p116"/>
          <p:cNvGrpSpPr/>
          <p:nvPr/>
        </p:nvGrpSpPr>
        <p:grpSpPr>
          <a:xfrm>
            <a:off x="9172769" y="3065699"/>
            <a:ext cx="3317855" cy="181861"/>
            <a:chOff x="1553825" y="1346928"/>
            <a:chExt cx="1914000" cy="1215647"/>
          </a:xfrm>
        </p:grpSpPr>
        <p:sp>
          <p:nvSpPr>
            <p:cNvPr id="659" name="Google Shape;659;p116"/>
            <p:cNvSpPr/>
            <p:nvPr/>
          </p:nvSpPr>
          <p:spPr>
            <a:xfrm>
              <a:off x="2650790" y="1346928"/>
              <a:ext cx="155400" cy="1215600"/>
            </a:xfrm>
            <a:prstGeom prst="homePlate">
              <a:avLst>
                <a:gd name="adj" fmla="val 50000"/>
              </a:avLst>
            </a:prstGeom>
            <a:solidFill>
              <a:srgbClr val="9EE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116"/>
            <p:cNvSpPr/>
            <p:nvPr/>
          </p:nvSpPr>
          <p:spPr>
            <a:xfrm>
              <a:off x="1553825" y="1346975"/>
              <a:ext cx="1914000" cy="1215600"/>
            </a:xfrm>
            <a:prstGeom prst="parallelogram">
              <a:avLst>
                <a:gd name="adj" fmla="val 25000"/>
              </a:avLst>
            </a:prstGeom>
            <a:solidFill>
              <a:srgbClr val="9EE6FF"/>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sp>
        <p:nvSpPr>
          <p:cNvPr id="661" name="Google Shape;661;p116"/>
          <p:cNvSpPr/>
          <p:nvPr/>
        </p:nvSpPr>
        <p:spPr>
          <a:xfrm rot="-4499159">
            <a:off x="7404456" y="4439918"/>
            <a:ext cx="2984689" cy="181833"/>
          </a:xfrm>
          <a:prstGeom prst="rect">
            <a:avLst/>
          </a:prstGeom>
          <a:solidFill>
            <a:srgbClr val="9EE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62" name="Google Shape;662;p116"/>
          <p:cNvGrpSpPr/>
          <p:nvPr/>
        </p:nvGrpSpPr>
        <p:grpSpPr>
          <a:xfrm>
            <a:off x="10055247" y="2687385"/>
            <a:ext cx="596000" cy="938495"/>
            <a:chOff x="3519910" y="3220976"/>
            <a:chExt cx="447000" cy="703871"/>
          </a:xfrm>
        </p:grpSpPr>
        <p:sp>
          <p:nvSpPr>
            <p:cNvPr id="663" name="Google Shape;663;p116"/>
            <p:cNvSpPr/>
            <p:nvPr/>
          </p:nvSpPr>
          <p:spPr>
            <a:xfrm rot="2697054">
              <a:off x="3495852" y="3375869"/>
              <a:ext cx="495116" cy="136613"/>
            </a:xfrm>
            <a:prstGeom prst="rect">
              <a:avLst/>
            </a:prstGeom>
            <a:solidFill>
              <a:srgbClr val="52C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6B9B9"/>
                </a:solidFill>
                <a:latin typeface="Arial"/>
                <a:cs typeface="Arial"/>
                <a:sym typeface="Arial"/>
              </a:endParaRPr>
            </a:p>
          </p:txBody>
        </p:sp>
        <p:sp>
          <p:nvSpPr>
            <p:cNvPr id="664" name="Google Shape;664;p116"/>
            <p:cNvSpPr/>
            <p:nvPr/>
          </p:nvSpPr>
          <p:spPr>
            <a:xfrm rot="8100000">
              <a:off x="3495852" y="3633191"/>
              <a:ext cx="495116" cy="136613"/>
            </a:xfrm>
            <a:prstGeom prst="rect">
              <a:avLst/>
            </a:prstGeom>
            <a:solidFill>
              <a:srgbClr val="52C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6B9B9"/>
                </a:solidFill>
                <a:latin typeface="Arial"/>
                <a:cs typeface="Arial"/>
                <a:sym typeface="Arial"/>
              </a:endParaRPr>
            </a:p>
          </p:txBody>
        </p:sp>
      </p:grpSp>
      <p:grpSp>
        <p:nvGrpSpPr>
          <p:cNvPr id="665" name="Google Shape;665;p116"/>
          <p:cNvGrpSpPr/>
          <p:nvPr/>
        </p:nvGrpSpPr>
        <p:grpSpPr>
          <a:xfrm>
            <a:off x="9847131" y="2687385"/>
            <a:ext cx="596000" cy="938495"/>
            <a:chOff x="7125910" y="3801226"/>
            <a:chExt cx="447000" cy="703871"/>
          </a:xfrm>
        </p:grpSpPr>
        <p:sp>
          <p:nvSpPr>
            <p:cNvPr id="666" name="Google Shape;666;p116"/>
            <p:cNvSpPr/>
            <p:nvPr/>
          </p:nvSpPr>
          <p:spPr>
            <a:xfrm rot="8100000">
              <a:off x="7101702" y="4213441"/>
              <a:ext cx="495116" cy="136613"/>
            </a:xfrm>
            <a:prstGeom prst="rect">
              <a:avLst/>
            </a:prstGeom>
            <a:solidFill>
              <a:srgbClr val="9EE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116"/>
            <p:cNvSpPr/>
            <p:nvPr/>
          </p:nvSpPr>
          <p:spPr>
            <a:xfrm rot="2697054">
              <a:off x="7101852" y="3956119"/>
              <a:ext cx="495116" cy="136613"/>
            </a:xfrm>
            <a:prstGeom prst="rect">
              <a:avLst/>
            </a:prstGeom>
            <a:solidFill>
              <a:srgbClr val="9EE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68" name="Google Shape;668;p116"/>
          <p:cNvGrpSpPr/>
          <p:nvPr/>
        </p:nvGrpSpPr>
        <p:grpSpPr>
          <a:xfrm>
            <a:off x="4357213" y="5474702"/>
            <a:ext cx="596000" cy="938495"/>
            <a:chOff x="3519910" y="3220976"/>
            <a:chExt cx="447000" cy="703871"/>
          </a:xfrm>
        </p:grpSpPr>
        <p:sp>
          <p:nvSpPr>
            <p:cNvPr id="669" name="Google Shape;669;p116"/>
            <p:cNvSpPr/>
            <p:nvPr/>
          </p:nvSpPr>
          <p:spPr>
            <a:xfrm rot="2697054">
              <a:off x="3495852" y="3375869"/>
              <a:ext cx="495116" cy="136613"/>
            </a:xfrm>
            <a:prstGeom prst="rect">
              <a:avLst/>
            </a:prstGeom>
            <a:solidFill>
              <a:srgbClr val="52C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6B9B9"/>
                </a:solidFill>
                <a:latin typeface="Arial"/>
                <a:cs typeface="Arial"/>
                <a:sym typeface="Arial"/>
              </a:endParaRPr>
            </a:p>
          </p:txBody>
        </p:sp>
        <p:sp>
          <p:nvSpPr>
            <p:cNvPr id="670" name="Google Shape;670;p116"/>
            <p:cNvSpPr/>
            <p:nvPr/>
          </p:nvSpPr>
          <p:spPr>
            <a:xfrm rot="8100000">
              <a:off x="3495852" y="3633191"/>
              <a:ext cx="495116" cy="136613"/>
            </a:xfrm>
            <a:prstGeom prst="rect">
              <a:avLst/>
            </a:prstGeom>
            <a:solidFill>
              <a:srgbClr val="52C2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6B9B9"/>
                </a:solidFill>
                <a:latin typeface="Arial"/>
                <a:cs typeface="Arial"/>
                <a:sym typeface="Arial"/>
              </a:endParaRPr>
            </a:p>
          </p:txBody>
        </p:sp>
      </p:grpSp>
      <p:grpSp>
        <p:nvGrpSpPr>
          <p:cNvPr id="671" name="Google Shape;671;p116"/>
          <p:cNvGrpSpPr/>
          <p:nvPr/>
        </p:nvGrpSpPr>
        <p:grpSpPr>
          <a:xfrm>
            <a:off x="4106447" y="5474702"/>
            <a:ext cx="596000" cy="938495"/>
            <a:chOff x="3079835" y="4106026"/>
            <a:chExt cx="447000" cy="703871"/>
          </a:xfrm>
        </p:grpSpPr>
        <p:sp>
          <p:nvSpPr>
            <p:cNvPr id="672" name="Google Shape;672;p116"/>
            <p:cNvSpPr/>
            <p:nvPr/>
          </p:nvSpPr>
          <p:spPr>
            <a:xfrm rot="2697054">
              <a:off x="3055777" y="4260919"/>
              <a:ext cx="495116" cy="136613"/>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116"/>
            <p:cNvSpPr/>
            <p:nvPr/>
          </p:nvSpPr>
          <p:spPr>
            <a:xfrm rot="8100000">
              <a:off x="3055627" y="4518241"/>
              <a:ext cx="495116" cy="136613"/>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74" name="Google Shape;674;p116"/>
          <p:cNvSpPr/>
          <p:nvPr/>
        </p:nvSpPr>
        <p:spPr>
          <a:xfrm>
            <a:off x="-2876400" y="0"/>
            <a:ext cx="28764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116"/>
          <p:cNvSpPr/>
          <p:nvPr/>
        </p:nvSpPr>
        <p:spPr>
          <a:xfrm>
            <a:off x="-2765600" y="-2168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116"/>
          <p:cNvSpPr/>
          <p:nvPr/>
        </p:nvSpPr>
        <p:spPr>
          <a:xfrm>
            <a:off x="12192000" y="-1084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77" name="Google Shape;677;p116"/>
          <p:cNvGrpSpPr/>
          <p:nvPr/>
        </p:nvGrpSpPr>
        <p:grpSpPr>
          <a:xfrm>
            <a:off x="-216785" y="5852991"/>
            <a:ext cx="8863440" cy="181869"/>
            <a:chOff x="1553825" y="1346871"/>
            <a:chExt cx="2328236" cy="1215704"/>
          </a:xfrm>
        </p:grpSpPr>
        <p:sp>
          <p:nvSpPr>
            <p:cNvPr id="678" name="Google Shape;678;p116"/>
            <p:cNvSpPr/>
            <p:nvPr/>
          </p:nvSpPr>
          <p:spPr>
            <a:xfrm>
              <a:off x="2218262" y="1346871"/>
              <a:ext cx="1663800" cy="1215600"/>
            </a:xfrm>
            <a:prstGeom prst="homePlate">
              <a:avLst>
                <a:gd name="adj" fmla="val 50000"/>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116"/>
            <p:cNvSpPr/>
            <p:nvPr/>
          </p:nvSpPr>
          <p:spPr>
            <a:xfrm>
              <a:off x="1553825" y="1346975"/>
              <a:ext cx="1914000" cy="1215600"/>
            </a:xfrm>
            <a:prstGeom prst="parallelogram">
              <a:avLst>
                <a:gd name="adj" fmla="val 25000"/>
              </a:avLst>
            </a:prstGeom>
            <a:solidFill>
              <a:srgbClr val="FFFFFF"/>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sp>
        <p:nvSpPr>
          <p:cNvPr id="680" name="Google Shape;680;p116"/>
          <p:cNvSpPr/>
          <p:nvPr/>
        </p:nvSpPr>
        <p:spPr>
          <a:xfrm rot="10800000">
            <a:off x="6932733" y="5852967"/>
            <a:ext cx="3027600" cy="182000"/>
          </a:xfrm>
          <a:prstGeom prst="parallelogram">
            <a:avLst>
              <a:gd name="adj" fmla="val 25000"/>
            </a:avLst>
          </a:prstGeom>
          <a:gradFill>
            <a:gsLst>
              <a:gs pos="0">
                <a:srgbClr val="FFFFFF"/>
              </a:gs>
              <a:gs pos="100000">
                <a:srgbClr val="FFFFFF">
                  <a:alpha val="0"/>
                </a:srgbClr>
              </a:gs>
            </a:gsLst>
            <a:lin ang="10800025" scaled="0"/>
          </a:gra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sp>
        <p:nvSpPr>
          <p:cNvPr id="681" name="Google Shape;681;p116"/>
          <p:cNvSpPr txBox="1"/>
          <p:nvPr/>
        </p:nvSpPr>
        <p:spPr>
          <a:xfrm>
            <a:off x="443233" y="6034903"/>
            <a:ext cx="2077200" cy="5344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de-CH" sz="1467" b="1" kern="0">
                <a:solidFill>
                  <a:srgbClr val="FFFFFF"/>
                </a:solidFill>
                <a:latin typeface="Montserrat"/>
                <a:ea typeface="Montserrat"/>
                <a:cs typeface="Montserrat"/>
                <a:sym typeface="Montserrat"/>
              </a:rPr>
              <a:t>PERUSURA</a:t>
            </a:r>
            <a:endParaRPr sz="1467" b="1" kern="0">
              <a:solidFill>
                <a:srgbClr val="FFFFFF"/>
              </a:solidFill>
              <a:latin typeface="Montserrat"/>
              <a:ea typeface="Montserrat"/>
              <a:cs typeface="Montserrat"/>
              <a:sym typeface="Montserrat"/>
            </a:endParaRPr>
          </a:p>
        </p:txBody>
      </p:sp>
      <p:sp>
        <p:nvSpPr>
          <p:cNvPr id="682" name="Google Shape;682;p116"/>
          <p:cNvSpPr/>
          <p:nvPr/>
        </p:nvSpPr>
        <p:spPr>
          <a:xfrm>
            <a:off x="-2765600" y="-2168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116"/>
          <p:cNvSpPr/>
          <p:nvPr/>
        </p:nvSpPr>
        <p:spPr>
          <a:xfrm>
            <a:off x="991000" y="763333"/>
            <a:ext cx="1974400" cy="412800"/>
          </a:xfrm>
          <a:prstGeom prst="rect">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de-CH" sz="1467" b="1" kern="0">
                <a:solidFill>
                  <a:srgbClr val="52C2F0"/>
                </a:solidFill>
                <a:latin typeface="Montserrat"/>
                <a:ea typeface="Montserrat"/>
                <a:cs typeface="Montserrat"/>
                <a:sym typeface="Montserrat"/>
              </a:rPr>
              <a:t>MUUTOSVOIMA</a:t>
            </a:r>
            <a:endParaRPr sz="1467" b="1" kern="0">
              <a:solidFill>
                <a:srgbClr val="52C2F0"/>
              </a:solidFill>
              <a:latin typeface="Montserrat"/>
              <a:ea typeface="Montserrat"/>
              <a:cs typeface="Montserrat"/>
              <a:sym typeface="Montserrat"/>
            </a:endParaRPr>
          </a:p>
        </p:txBody>
      </p:sp>
      <p:pic>
        <p:nvPicPr>
          <p:cNvPr id="684" name="Google Shape;684;p116"/>
          <p:cNvPicPr preferRelativeResize="0"/>
          <p:nvPr/>
        </p:nvPicPr>
        <p:blipFill rotWithShape="1">
          <a:blip r:embed="rId4">
            <a:alphaModFix/>
          </a:blip>
          <a:srcRect l="31847" r="5793" b="6594"/>
          <a:stretch/>
        </p:blipFill>
        <p:spPr>
          <a:xfrm>
            <a:off x="5511733" y="709233"/>
            <a:ext cx="2338400" cy="2338400"/>
          </a:xfrm>
          <a:prstGeom prst="ellipse">
            <a:avLst/>
          </a:prstGeom>
          <a:noFill/>
          <a:ln w="19050" cap="flat" cmpd="sng">
            <a:solidFill>
              <a:srgbClr val="FFFFFF"/>
            </a:solidFill>
            <a:prstDash val="solid"/>
            <a:round/>
            <a:headEnd type="none" w="sm" len="sm"/>
            <a:tailEnd type="none" w="sm" len="sm"/>
          </a:ln>
        </p:spPr>
      </p:pic>
      <p:pic>
        <p:nvPicPr>
          <p:cNvPr id="685" name="Google Shape;685;p116"/>
          <p:cNvPicPr preferRelativeResize="0"/>
          <p:nvPr/>
        </p:nvPicPr>
        <p:blipFill>
          <a:blip r:embed="rId5">
            <a:alphaModFix/>
          </a:blip>
          <a:stretch>
            <a:fillRect/>
          </a:stretch>
        </p:blipFill>
        <p:spPr>
          <a:xfrm>
            <a:off x="10731700" y="6149767"/>
            <a:ext cx="1367101" cy="6408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2C2F0"/>
        </a:solidFill>
        <a:effectLst/>
      </p:bgPr>
    </p:bg>
    <p:spTree>
      <p:nvGrpSpPr>
        <p:cNvPr id="1" name="Shape 689"/>
        <p:cNvGrpSpPr/>
        <p:nvPr/>
      </p:nvGrpSpPr>
      <p:grpSpPr>
        <a:xfrm>
          <a:off x="0" y="0"/>
          <a:ext cx="0" cy="0"/>
          <a:chOff x="0" y="0"/>
          <a:chExt cx="0" cy="0"/>
        </a:xfrm>
      </p:grpSpPr>
      <p:pic>
        <p:nvPicPr>
          <p:cNvPr id="690" name="Google Shape;690;p117"/>
          <p:cNvPicPr preferRelativeResize="0"/>
          <p:nvPr/>
        </p:nvPicPr>
        <p:blipFill rotWithShape="1">
          <a:blip r:embed="rId3">
            <a:alphaModFix/>
          </a:blip>
          <a:srcRect l="19545" r="-1018"/>
          <a:stretch/>
        </p:blipFill>
        <p:spPr>
          <a:xfrm>
            <a:off x="5919763" y="-133"/>
            <a:ext cx="8435600" cy="6858000"/>
          </a:xfrm>
          <a:prstGeom prst="parallelogram">
            <a:avLst>
              <a:gd name="adj" fmla="val 25000"/>
            </a:avLst>
          </a:prstGeom>
          <a:noFill/>
          <a:ln>
            <a:noFill/>
          </a:ln>
        </p:spPr>
      </p:pic>
      <p:sp>
        <p:nvSpPr>
          <p:cNvPr id="691" name="Google Shape;691;p117"/>
          <p:cNvSpPr txBox="1"/>
          <p:nvPr/>
        </p:nvSpPr>
        <p:spPr>
          <a:xfrm>
            <a:off x="939433" y="1233661"/>
            <a:ext cx="6279514" cy="1488800"/>
          </a:xfrm>
          <a:prstGeom prst="rect">
            <a:avLst/>
          </a:prstGeom>
          <a:noFill/>
          <a:ln>
            <a:noFill/>
          </a:ln>
        </p:spPr>
        <p:txBody>
          <a:bodyPr spcFirstLastPara="1" wrap="square" lIns="121900" tIns="121900" rIns="121900" bIns="121900" anchor="t" anchorCtr="0">
            <a:noAutofit/>
          </a:bodyPr>
          <a:lstStyle/>
          <a:p>
            <a:pPr defTabSz="1219170">
              <a:spcAft>
                <a:spcPts val="2133"/>
              </a:spcAft>
              <a:buClr>
                <a:srgbClr val="000000"/>
              </a:buClr>
            </a:pPr>
            <a:r>
              <a:rPr lang="de-CH" sz="4000" b="1" kern="0" dirty="0">
                <a:solidFill>
                  <a:srgbClr val="000000"/>
                </a:solidFill>
                <a:latin typeface="Montserrat"/>
                <a:ea typeface="Montserrat"/>
                <a:cs typeface="Montserrat"/>
                <a:sym typeface="Montserrat"/>
              </a:rPr>
              <a:t>Yksilöllisten </a:t>
            </a:r>
            <a:r>
              <a:rPr lang="de-CH" sz="4000" b="1" kern="0" dirty="0" err="1">
                <a:solidFill>
                  <a:srgbClr val="000000"/>
                </a:solidFill>
                <a:latin typeface="Montserrat"/>
                <a:ea typeface="Montserrat"/>
                <a:cs typeface="Montserrat"/>
                <a:sym typeface="Montserrat"/>
              </a:rPr>
              <a:t>mahdollisuuksien</a:t>
            </a:r>
            <a:r>
              <a:rPr lang="de-CH" sz="4000" b="1" kern="0" dirty="0">
                <a:solidFill>
                  <a:srgbClr val="000000"/>
                </a:solidFill>
                <a:latin typeface="Montserrat"/>
                <a:ea typeface="Montserrat"/>
                <a:cs typeface="Montserrat"/>
                <a:sym typeface="Montserrat"/>
              </a:rPr>
              <a:t> </a:t>
            </a:r>
            <a:r>
              <a:rPr lang="de-CH" sz="4000" b="1" kern="0" dirty="0" err="1">
                <a:solidFill>
                  <a:srgbClr val="000000"/>
                </a:solidFill>
                <a:latin typeface="Montserrat"/>
                <a:ea typeface="Montserrat"/>
                <a:cs typeface="Montserrat"/>
                <a:sym typeface="Montserrat"/>
              </a:rPr>
              <a:t>alusta</a:t>
            </a:r>
            <a:endParaRPr lang="de-CH" sz="4000" b="1" kern="0" dirty="0">
              <a:solidFill>
                <a:srgbClr val="000000"/>
              </a:solidFill>
              <a:latin typeface="Montserrat"/>
              <a:ea typeface="Montserrat"/>
              <a:cs typeface="Montserrat"/>
              <a:sym typeface="Montserrat"/>
            </a:endParaRPr>
          </a:p>
        </p:txBody>
      </p:sp>
      <p:sp>
        <p:nvSpPr>
          <p:cNvPr id="692" name="Google Shape;692;p117"/>
          <p:cNvSpPr/>
          <p:nvPr/>
        </p:nvSpPr>
        <p:spPr>
          <a:xfrm>
            <a:off x="12192000" y="0"/>
            <a:ext cx="25336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117"/>
          <p:cNvSpPr txBox="1">
            <a:spLocks noGrp="1"/>
          </p:cNvSpPr>
          <p:nvPr>
            <p:ph type="subTitle" idx="1"/>
          </p:nvPr>
        </p:nvSpPr>
        <p:spPr>
          <a:xfrm>
            <a:off x="805433" y="3427300"/>
            <a:ext cx="4883200" cy="1805600"/>
          </a:xfrm>
          <a:prstGeom prst="rect">
            <a:avLst/>
          </a:prstGeom>
        </p:spPr>
        <p:txBody>
          <a:bodyPr spcFirstLastPara="1" wrap="square" lIns="121900" tIns="121900" rIns="121900" bIns="121900" anchor="t" anchorCtr="0">
            <a:noAutofit/>
          </a:bodyPr>
          <a:lstStyle/>
          <a:p>
            <a:pPr algn="l">
              <a:lnSpc>
                <a:spcPct val="115000"/>
              </a:lnSpc>
              <a:spcBef>
                <a:spcPts val="1067"/>
              </a:spcBef>
              <a:buClr>
                <a:schemeClr val="dk1"/>
              </a:buClr>
              <a:buSzPts val="1100"/>
            </a:pPr>
            <a:r>
              <a:rPr lang="de-CH" sz="1600">
                <a:solidFill>
                  <a:schemeClr val="dk1"/>
                </a:solidFill>
                <a:latin typeface="Montserrat"/>
                <a:ea typeface="Montserrat"/>
                <a:cs typeface="Montserrat"/>
                <a:sym typeface="Montserrat"/>
              </a:rPr>
              <a:t>Digitalisaatio muokkaa rajusti sekä työ- että kiinteistömarkkinoita, joita globaalit alustajätit alkavat dominoida. Työn perässä väestö keskittyy laajenevalle ja tiivistyvälle Helsingin metropolialueelle, jonka merkitys edelleen kasvaa Tallinnaan avautuvan raideyhteyden myötä. Lähiyhteisöillä on keskeinen rooli niin digitaalisen vertaisavun kuin fyysisen hoivan tarjoajina. </a:t>
            </a:r>
            <a:endParaRPr sz="1600">
              <a:solidFill>
                <a:schemeClr val="dk1"/>
              </a:solidFill>
              <a:latin typeface="Montserrat"/>
              <a:ea typeface="Montserrat"/>
              <a:cs typeface="Montserrat"/>
              <a:sym typeface="Montserrat"/>
            </a:endParaRPr>
          </a:p>
          <a:p>
            <a:pPr algn="l">
              <a:lnSpc>
                <a:spcPct val="115000"/>
              </a:lnSpc>
              <a:buClr>
                <a:schemeClr val="dk1"/>
              </a:buClr>
              <a:buSzPts val="1100"/>
            </a:pPr>
            <a:endParaRPr sz="1600">
              <a:solidFill>
                <a:schemeClr val="dk1"/>
              </a:solidFill>
              <a:latin typeface="Montserrat"/>
              <a:ea typeface="Montserrat"/>
              <a:cs typeface="Montserrat"/>
              <a:sym typeface="Montserrat"/>
            </a:endParaRPr>
          </a:p>
          <a:p>
            <a:pPr algn="l">
              <a:lnSpc>
                <a:spcPct val="115000"/>
              </a:lnSpc>
            </a:pPr>
            <a:endParaRPr sz="1600">
              <a:solidFill>
                <a:schemeClr val="dk1"/>
              </a:solidFill>
              <a:latin typeface="Montserrat"/>
              <a:ea typeface="Montserrat"/>
              <a:cs typeface="Montserrat"/>
              <a:sym typeface="Montserrat"/>
            </a:endParaRPr>
          </a:p>
        </p:txBody>
      </p:sp>
      <p:grpSp>
        <p:nvGrpSpPr>
          <p:cNvPr id="694" name="Google Shape;694;p117"/>
          <p:cNvGrpSpPr/>
          <p:nvPr/>
        </p:nvGrpSpPr>
        <p:grpSpPr>
          <a:xfrm>
            <a:off x="-885706" y="3065702"/>
            <a:ext cx="7242039" cy="181869"/>
            <a:chOff x="1553825" y="1346871"/>
            <a:chExt cx="2760765" cy="1215704"/>
          </a:xfrm>
        </p:grpSpPr>
        <p:sp>
          <p:nvSpPr>
            <p:cNvPr id="695" name="Google Shape;695;p117"/>
            <p:cNvSpPr/>
            <p:nvPr/>
          </p:nvSpPr>
          <p:spPr>
            <a:xfrm>
              <a:off x="2650790" y="1346871"/>
              <a:ext cx="1663800" cy="1215600"/>
            </a:xfrm>
            <a:prstGeom prst="homePlate">
              <a:avLst>
                <a:gd name="adj" fmla="val 50000"/>
              </a:avLst>
            </a:prstGeom>
            <a:solidFill>
              <a:srgbClr val="9EE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117"/>
            <p:cNvSpPr/>
            <p:nvPr/>
          </p:nvSpPr>
          <p:spPr>
            <a:xfrm>
              <a:off x="1553825" y="1346975"/>
              <a:ext cx="1914000" cy="1215600"/>
            </a:xfrm>
            <a:prstGeom prst="parallelogram">
              <a:avLst>
                <a:gd name="adj" fmla="val 25000"/>
              </a:avLst>
            </a:prstGeom>
            <a:solidFill>
              <a:srgbClr val="9EE6FF"/>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grpSp>
        <p:nvGrpSpPr>
          <p:cNvPr id="697" name="Google Shape;697;p117"/>
          <p:cNvGrpSpPr/>
          <p:nvPr/>
        </p:nvGrpSpPr>
        <p:grpSpPr>
          <a:xfrm>
            <a:off x="5876480" y="2687385"/>
            <a:ext cx="596000" cy="938495"/>
            <a:chOff x="7125910" y="3801226"/>
            <a:chExt cx="447000" cy="703871"/>
          </a:xfrm>
        </p:grpSpPr>
        <p:sp>
          <p:nvSpPr>
            <p:cNvPr id="698" name="Google Shape;698;p117"/>
            <p:cNvSpPr/>
            <p:nvPr/>
          </p:nvSpPr>
          <p:spPr>
            <a:xfrm rot="8100000">
              <a:off x="7101702" y="4213441"/>
              <a:ext cx="495116" cy="136613"/>
            </a:xfrm>
            <a:prstGeom prst="rect">
              <a:avLst/>
            </a:prstGeom>
            <a:solidFill>
              <a:srgbClr val="9EE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117"/>
            <p:cNvSpPr/>
            <p:nvPr/>
          </p:nvSpPr>
          <p:spPr>
            <a:xfrm rot="2697054">
              <a:off x="7101852" y="3956119"/>
              <a:ext cx="495116" cy="136613"/>
            </a:xfrm>
            <a:prstGeom prst="rect">
              <a:avLst/>
            </a:prstGeom>
            <a:solidFill>
              <a:srgbClr val="9EE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00" name="Google Shape;700;p117"/>
          <p:cNvSpPr/>
          <p:nvPr/>
        </p:nvSpPr>
        <p:spPr>
          <a:xfrm>
            <a:off x="-2765600" y="-2168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01" name="Google Shape;701;p117"/>
          <p:cNvPicPr preferRelativeResize="0"/>
          <p:nvPr/>
        </p:nvPicPr>
        <p:blipFill>
          <a:blip r:embed="rId4">
            <a:alphaModFix/>
          </a:blip>
          <a:stretch>
            <a:fillRect/>
          </a:stretch>
        </p:blipFill>
        <p:spPr>
          <a:xfrm>
            <a:off x="10731700" y="6149767"/>
            <a:ext cx="1367101" cy="640867"/>
          </a:xfrm>
          <a:prstGeom prst="rect">
            <a:avLst/>
          </a:prstGeom>
          <a:noFill/>
          <a:ln>
            <a:noFill/>
          </a:ln>
        </p:spPr>
      </p:pic>
      <p:sp>
        <p:nvSpPr>
          <p:cNvPr id="702" name="Google Shape;702;p117"/>
          <p:cNvSpPr/>
          <p:nvPr/>
        </p:nvSpPr>
        <p:spPr>
          <a:xfrm>
            <a:off x="939433" y="765267"/>
            <a:ext cx="1578400" cy="412800"/>
          </a:xfrm>
          <a:prstGeom prst="rect">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de-CH" sz="1467" b="1" kern="0">
                <a:solidFill>
                  <a:srgbClr val="52C2F0"/>
                </a:solidFill>
                <a:latin typeface="Montserrat"/>
                <a:ea typeface="Montserrat"/>
                <a:cs typeface="Montserrat"/>
                <a:sym typeface="Montserrat"/>
              </a:rPr>
              <a:t>SKENAARIO</a:t>
            </a:r>
            <a:endParaRPr sz="1467" b="1" kern="0">
              <a:solidFill>
                <a:srgbClr val="52C2F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2C2F0"/>
        </a:solidFill>
        <a:effectLst/>
      </p:bgPr>
    </p:bg>
    <p:spTree>
      <p:nvGrpSpPr>
        <p:cNvPr id="1" name="Shape 706"/>
        <p:cNvGrpSpPr/>
        <p:nvPr/>
      </p:nvGrpSpPr>
      <p:grpSpPr>
        <a:xfrm>
          <a:off x="0" y="0"/>
          <a:ext cx="0" cy="0"/>
          <a:chOff x="0" y="0"/>
          <a:chExt cx="0" cy="0"/>
        </a:xfrm>
      </p:grpSpPr>
      <p:pic>
        <p:nvPicPr>
          <p:cNvPr id="707" name="Google Shape;707;p118"/>
          <p:cNvPicPr preferRelativeResize="0"/>
          <p:nvPr/>
        </p:nvPicPr>
        <p:blipFill rotWithShape="1">
          <a:blip r:embed="rId3">
            <a:alphaModFix/>
          </a:blip>
          <a:srcRect l="19545" r="-1018"/>
          <a:stretch/>
        </p:blipFill>
        <p:spPr>
          <a:xfrm>
            <a:off x="5919763" y="-133"/>
            <a:ext cx="8435600" cy="6858000"/>
          </a:xfrm>
          <a:prstGeom prst="parallelogram">
            <a:avLst>
              <a:gd name="adj" fmla="val 25000"/>
            </a:avLst>
          </a:prstGeom>
          <a:noFill/>
          <a:ln>
            <a:noFill/>
          </a:ln>
        </p:spPr>
      </p:pic>
      <p:sp>
        <p:nvSpPr>
          <p:cNvPr id="708" name="Google Shape;708;p118"/>
          <p:cNvSpPr txBox="1"/>
          <p:nvPr/>
        </p:nvSpPr>
        <p:spPr>
          <a:xfrm>
            <a:off x="820167" y="1300167"/>
            <a:ext cx="5709200" cy="1488800"/>
          </a:xfrm>
          <a:prstGeom prst="rect">
            <a:avLst/>
          </a:prstGeom>
          <a:noFill/>
          <a:ln>
            <a:noFill/>
          </a:ln>
        </p:spPr>
        <p:txBody>
          <a:bodyPr spcFirstLastPara="1" wrap="square" lIns="121900" tIns="121900" rIns="121900" bIns="121900" anchor="t" anchorCtr="0">
            <a:noAutofit/>
          </a:bodyPr>
          <a:lstStyle/>
          <a:p>
            <a:pPr defTabSz="1219170">
              <a:spcAft>
                <a:spcPts val="2133"/>
              </a:spcAft>
              <a:buClr>
                <a:srgbClr val="000000"/>
              </a:buClr>
            </a:pPr>
            <a:r>
              <a:rPr lang="de-CH" sz="4000" b="1" kern="0">
                <a:solidFill>
                  <a:srgbClr val="000000"/>
                </a:solidFill>
                <a:latin typeface="Montserrat"/>
                <a:ea typeface="Montserrat"/>
                <a:cs typeface="Montserrat"/>
                <a:sym typeface="Montserrat"/>
              </a:rPr>
              <a:t>Miten käy Kirkkonummen?</a:t>
            </a:r>
            <a:endParaRPr sz="4000" b="1" kern="0">
              <a:solidFill>
                <a:srgbClr val="000000"/>
              </a:solidFill>
              <a:latin typeface="Montserrat"/>
              <a:ea typeface="Montserrat"/>
              <a:cs typeface="Montserrat"/>
              <a:sym typeface="Montserrat"/>
            </a:endParaRPr>
          </a:p>
        </p:txBody>
      </p:sp>
      <p:sp>
        <p:nvSpPr>
          <p:cNvPr id="709" name="Google Shape;709;p118"/>
          <p:cNvSpPr/>
          <p:nvPr/>
        </p:nvSpPr>
        <p:spPr>
          <a:xfrm>
            <a:off x="12192000" y="0"/>
            <a:ext cx="25336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118"/>
          <p:cNvSpPr txBox="1">
            <a:spLocks noGrp="1"/>
          </p:cNvSpPr>
          <p:nvPr>
            <p:ph type="subTitle" idx="1"/>
          </p:nvPr>
        </p:nvSpPr>
        <p:spPr>
          <a:xfrm>
            <a:off x="116851" y="3065700"/>
            <a:ext cx="5600000" cy="3724800"/>
          </a:xfrm>
          <a:prstGeom prst="rect">
            <a:avLst/>
          </a:prstGeom>
        </p:spPr>
        <p:txBody>
          <a:bodyPr spcFirstLastPara="1" wrap="square" lIns="121900" tIns="121900" rIns="121900" bIns="121900" anchor="t" anchorCtr="0">
            <a:noAutofit/>
          </a:bodyPr>
          <a:lstStyle/>
          <a:p>
            <a:pPr marL="609585" indent="-406390" algn="l">
              <a:lnSpc>
                <a:spcPct val="115000"/>
              </a:lnSpc>
              <a:spcBef>
                <a:spcPts val="1067"/>
              </a:spcBef>
              <a:buClr>
                <a:schemeClr val="dk1"/>
              </a:buClr>
              <a:buSzPts val="1200"/>
              <a:buFont typeface="Montserrat"/>
              <a:buChar char="-"/>
            </a:pPr>
            <a:r>
              <a:rPr lang="de-CH" sz="1600">
                <a:solidFill>
                  <a:schemeClr val="dk1"/>
                </a:solidFill>
                <a:latin typeface="Montserrat"/>
                <a:ea typeface="Montserrat"/>
                <a:cs typeface="Montserrat"/>
                <a:sym typeface="Montserrat"/>
              </a:rPr>
              <a:t>Metropolialueelle riittää muuttajia, luultavasti myös Kirkkonummelle.</a:t>
            </a:r>
            <a:endParaRPr sz="1600">
              <a:solidFill>
                <a:schemeClr val="dk1"/>
              </a:solidFill>
              <a:latin typeface="Montserrat"/>
              <a:ea typeface="Montserrat"/>
              <a:cs typeface="Montserrat"/>
              <a:sym typeface="Montserrat"/>
            </a:endParaRPr>
          </a:p>
          <a:p>
            <a:pPr marL="609585" indent="-406390" algn="l">
              <a:lnSpc>
                <a:spcPct val="115000"/>
              </a:lnSpc>
              <a:buClr>
                <a:schemeClr val="dk1"/>
              </a:buClr>
              <a:buSzPts val="1200"/>
              <a:buFont typeface="Montserrat"/>
              <a:buChar char="-"/>
            </a:pPr>
            <a:r>
              <a:rPr lang="de-CH" sz="1600">
                <a:solidFill>
                  <a:schemeClr val="dk1"/>
                </a:solidFill>
                <a:latin typeface="Montserrat"/>
                <a:ea typeface="Montserrat"/>
                <a:cs typeface="Montserrat"/>
                <a:sym typeface="Montserrat"/>
              </a:rPr>
              <a:t>Keikkatöitä jatkuvasti metsästävät hakeutuvat sinne, missä on eniten virtoja ja ihmisiä. Osa uusista asukkaista sijoittuu myös Kirkkonummelle, kun kisa parhaista paikoista kovenee.</a:t>
            </a:r>
            <a:endParaRPr sz="1600">
              <a:solidFill>
                <a:schemeClr val="dk1"/>
              </a:solidFill>
              <a:latin typeface="Montserrat"/>
              <a:ea typeface="Montserrat"/>
              <a:cs typeface="Montserrat"/>
              <a:sym typeface="Montserrat"/>
            </a:endParaRPr>
          </a:p>
          <a:p>
            <a:pPr marL="609585" indent="-406390" algn="l">
              <a:lnSpc>
                <a:spcPct val="115000"/>
              </a:lnSpc>
              <a:buClr>
                <a:schemeClr val="dk1"/>
              </a:buClr>
              <a:buSzPts val="1200"/>
              <a:buFont typeface="Montserrat"/>
              <a:buChar char="-"/>
            </a:pPr>
            <a:r>
              <a:rPr lang="de-CH" sz="1600">
                <a:solidFill>
                  <a:schemeClr val="dk1"/>
                </a:solidFill>
                <a:latin typeface="Montserrat"/>
                <a:ea typeface="Montserrat"/>
                <a:cs typeface="Montserrat"/>
                <a:sym typeface="Montserrat"/>
              </a:rPr>
              <a:t>Digitaalisten palveluiden kehä ei täydessä mitassaan ulotu Kirkkonummelle, mutta niitä paikkaillaan uudenlaisilla vertais- ja paikallistalouden muodoilla, joissa myös kunta on mukana.</a:t>
            </a:r>
            <a:endParaRPr sz="1600">
              <a:solidFill>
                <a:schemeClr val="dk1"/>
              </a:solidFill>
              <a:latin typeface="Montserrat"/>
              <a:ea typeface="Montserrat"/>
              <a:cs typeface="Montserrat"/>
              <a:sym typeface="Montserrat"/>
            </a:endParaRPr>
          </a:p>
        </p:txBody>
      </p:sp>
      <p:grpSp>
        <p:nvGrpSpPr>
          <p:cNvPr id="711" name="Google Shape;711;p118"/>
          <p:cNvGrpSpPr/>
          <p:nvPr/>
        </p:nvGrpSpPr>
        <p:grpSpPr>
          <a:xfrm>
            <a:off x="-885706" y="3065702"/>
            <a:ext cx="7242039" cy="181869"/>
            <a:chOff x="1553825" y="1346871"/>
            <a:chExt cx="2760765" cy="1215704"/>
          </a:xfrm>
        </p:grpSpPr>
        <p:sp>
          <p:nvSpPr>
            <p:cNvPr id="712" name="Google Shape;712;p118"/>
            <p:cNvSpPr/>
            <p:nvPr/>
          </p:nvSpPr>
          <p:spPr>
            <a:xfrm>
              <a:off x="2650790" y="1346871"/>
              <a:ext cx="1663800" cy="1215600"/>
            </a:xfrm>
            <a:prstGeom prst="homePlate">
              <a:avLst>
                <a:gd name="adj" fmla="val 50000"/>
              </a:avLst>
            </a:prstGeom>
            <a:solidFill>
              <a:srgbClr val="9EE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118"/>
            <p:cNvSpPr/>
            <p:nvPr/>
          </p:nvSpPr>
          <p:spPr>
            <a:xfrm>
              <a:off x="1553825" y="1346975"/>
              <a:ext cx="1914000" cy="1215600"/>
            </a:xfrm>
            <a:prstGeom prst="parallelogram">
              <a:avLst>
                <a:gd name="adj" fmla="val 25000"/>
              </a:avLst>
            </a:prstGeom>
            <a:solidFill>
              <a:srgbClr val="9EE6FF"/>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grpSp>
        <p:nvGrpSpPr>
          <p:cNvPr id="714" name="Google Shape;714;p118"/>
          <p:cNvGrpSpPr/>
          <p:nvPr/>
        </p:nvGrpSpPr>
        <p:grpSpPr>
          <a:xfrm>
            <a:off x="5876480" y="2687385"/>
            <a:ext cx="596000" cy="938495"/>
            <a:chOff x="7125910" y="3801226"/>
            <a:chExt cx="447000" cy="703871"/>
          </a:xfrm>
        </p:grpSpPr>
        <p:sp>
          <p:nvSpPr>
            <p:cNvPr id="715" name="Google Shape;715;p118"/>
            <p:cNvSpPr/>
            <p:nvPr/>
          </p:nvSpPr>
          <p:spPr>
            <a:xfrm rot="8100000">
              <a:off x="7101702" y="4213441"/>
              <a:ext cx="495116" cy="136613"/>
            </a:xfrm>
            <a:prstGeom prst="rect">
              <a:avLst/>
            </a:prstGeom>
            <a:solidFill>
              <a:srgbClr val="9EE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118"/>
            <p:cNvSpPr/>
            <p:nvPr/>
          </p:nvSpPr>
          <p:spPr>
            <a:xfrm rot="2697054">
              <a:off x="7101852" y="3956119"/>
              <a:ext cx="495116" cy="136613"/>
            </a:xfrm>
            <a:prstGeom prst="rect">
              <a:avLst/>
            </a:prstGeom>
            <a:solidFill>
              <a:srgbClr val="9EE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7" name="Google Shape;717;p118"/>
          <p:cNvSpPr/>
          <p:nvPr/>
        </p:nvSpPr>
        <p:spPr>
          <a:xfrm>
            <a:off x="-2765600" y="-2168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18" name="Google Shape;718;p118"/>
          <p:cNvPicPr preferRelativeResize="0"/>
          <p:nvPr/>
        </p:nvPicPr>
        <p:blipFill>
          <a:blip r:embed="rId4">
            <a:alphaModFix/>
          </a:blip>
          <a:stretch>
            <a:fillRect/>
          </a:stretch>
        </p:blipFill>
        <p:spPr>
          <a:xfrm>
            <a:off x="10731700" y="6149767"/>
            <a:ext cx="1367101" cy="640867"/>
          </a:xfrm>
          <a:prstGeom prst="rect">
            <a:avLst/>
          </a:prstGeom>
          <a:noFill/>
          <a:ln>
            <a:noFill/>
          </a:ln>
        </p:spPr>
      </p:pic>
      <p:sp>
        <p:nvSpPr>
          <p:cNvPr id="719" name="Google Shape;719;p118"/>
          <p:cNvSpPr/>
          <p:nvPr/>
        </p:nvSpPr>
        <p:spPr>
          <a:xfrm>
            <a:off x="939433" y="765267"/>
            <a:ext cx="1815200" cy="412800"/>
          </a:xfrm>
          <a:prstGeom prst="rect">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de-CH" sz="1467" b="1" kern="0">
                <a:solidFill>
                  <a:srgbClr val="52C2F0"/>
                </a:solidFill>
                <a:latin typeface="Montserrat"/>
                <a:ea typeface="Montserrat"/>
                <a:cs typeface="Montserrat"/>
                <a:sym typeface="Montserrat"/>
              </a:rPr>
              <a:t>KIRKKONUMMI</a:t>
            </a:r>
            <a:endParaRPr sz="1467" b="1" kern="0">
              <a:solidFill>
                <a:srgbClr val="52C2F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D63AA"/>
        </a:solidFill>
        <a:effectLst/>
      </p:bgPr>
    </p:bg>
    <p:spTree>
      <p:nvGrpSpPr>
        <p:cNvPr id="1" name="Shape 723"/>
        <p:cNvGrpSpPr/>
        <p:nvPr/>
      </p:nvGrpSpPr>
      <p:grpSpPr>
        <a:xfrm>
          <a:off x="0" y="0"/>
          <a:ext cx="0" cy="0"/>
          <a:chOff x="0" y="0"/>
          <a:chExt cx="0" cy="0"/>
        </a:xfrm>
      </p:grpSpPr>
      <p:sp>
        <p:nvSpPr>
          <p:cNvPr id="724" name="Google Shape;724;p119"/>
          <p:cNvSpPr/>
          <p:nvPr/>
        </p:nvSpPr>
        <p:spPr>
          <a:xfrm rot="8999998">
            <a:off x="5745791" y="2801048"/>
            <a:ext cx="3613520" cy="3132939"/>
          </a:xfrm>
          <a:prstGeom prst="flowChartExtra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119"/>
          <p:cNvSpPr/>
          <p:nvPr/>
        </p:nvSpPr>
        <p:spPr>
          <a:xfrm>
            <a:off x="501100" y="433700"/>
            <a:ext cx="7832800" cy="4683600"/>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119"/>
          <p:cNvSpPr txBox="1"/>
          <p:nvPr/>
        </p:nvSpPr>
        <p:spPr>
          <a:xfrm>
            <a:off x="848251" y="1277733"/>
            <a:ext cx="5703200" cy="1534800"/>
          </a:xfrm>
          <a:prstGeom prst="rect">
            <a:avLst/>
          </a:prstGeom>
          <a:noFill/>
          <a:ln>
            <a:noFill/>
          </a:ln>
        </p:spPr>
        <p:txBody>
          <a:bodyPr spcFirstLastPara="1" wrap="square" lIns="121900" tIns="121900" rIns="121900" bIns="121900" anchor="t" anchorCtr="0">
            <a:noAutofit/>
          </a:bodyPr>
          <a:lstStyle/>
          <a:p>
            <a:pPr defTabSz="1219170">
              <a:spcAft>
                <a:spcPts val="2133"/>
              </a:spcAft>
              <a:buClr>
                <a:srgbClr val="000000"/>
              </a:buClr>
              <a:buSzPts val="1100"/>
            </a:pPr>
            <a:r>
              <a:rPr lang="de-CH" sz="4000" b="1" kern="0">
                <a:solidFill>
                  <a:srgbClr val="000000"/>
                </a:solidFill>
                <a:latin typeface="Montserrat"/>
                <a:ea typeface="Montserrat"/>
                <a:cs typeface="Montserrat"/>
                <a:sym typeface="Montserrat"/>
              </a:rPr>
              <a:t>Liikenne-</a:t>
            </a:r>
            <a:br>
              <a:rPr lang="de-CH" sz="4000" b="1" kern="0">
                <a:solidFill>
                  <a:srgbClr val="000000"/>
                </a:solidFill>
                <a:latin typeface="Montserrat"/>
                <a:ea typeface="Montserrat"/>
                <a:cs typeface="Montserrat"/>
                <a:sym typeface="Montserrat"/>
              </a:rPr>
            </a:br>
            <a:r>
              <a:rPr lang="de-CH" sz="4000" b="1" kern="0">
                <a:solidFill>
                  <a:srgbClr val="000000"/>
                </a:solidFill>
                <a:latin typeface="Montserrat"/>
                <a:ea typeface="Montserrat"/>
                <a:cs typeface="Montserrat"/>
                <a:sym typeface="Montserrat"/>
              </a:rPr>
              <a:t>infrastuktuuriin investoidaan</a:t>
            </a:r>
            <a:endParaRPr sz="4000" b="1" kern="0">
              <a:solidFill>
                <a:srgbClr val="000000"/>
              </a:solidFill>
              <a:latin typeface="Montserrat"/>
              <a:ea typeface="Montserrat"/>
              <a:cs typeface="Montserrat"/>
              <a:sym typeface="Montserrat"/>
            </a:endParaRPr>
          </a:p>
        </p:txBody>
      </p:sp>
      <p:sp>
        <p:nvSpPr>
          <p:cNvPr id="727" name="Google Shape;727;p119"/>
          <p:cNvSpPr txBox="1">
            <a:spLocks noGrp="1"/>
          </p:cNvSpPr>
          <p:nvPr>
            <p:ph type="subTitle" idx="1"/>
          </p:nvPr>
        </p:nvSpPr>
        <p:spPr>
          <a:xfrm>
            <a:off x="848267" y="3287667"/>
            <a:ext cx="6500800" cy="2104400"/>
          </a:xfrm>
          <a:prstGeom prst="rect">
            <a:avLst/>
          </a:prstGeom>
        </p:spPr>
        <p:txBody>
          <a:bodyPr spcFirstLastPara="1" wrap="square" lIns="121900" tIns="121900" rIns="121900" bIns="121900" anchor="t" anchorCtr="0">
            <a:noAutofit/>
          </a:bodyPr>
          <a:lstStyle/>
          <a:p>
            <a:pPr algn="l">
              <a:lnSpc>
                <a:spcPct val="115000"/>
              </a:lnSpc>
              <a:buClr>
                <a:schemeClr val="dk1"/>
              </a:buClr>
              <a:buSzPts val="1100"/>
            </a:pPr>
            <a:r>
              <a:rPr lang="de-CH" sz="1600" dirty="0" err="1">
                <a:solidFill>
                  <a:schemeClr val="dk1"/>
                </a:solidFill>
                <a:latin typeface="Montserrat"/>
                <a:ea typeface="Montserrat"/>
                <a:cs typeface="Montserrat"/>
                <a:sym typeface="Montserrat"/>
              </a:rPr>
              <a:t>Infrastruktuuri-investoinneilla</a:t>
            </a:r>
            <a:r>
              <a:rPr lang="de-CH" sz="1600" dirty="0">
                <a:solidFill>
                  <a:schemeClr val="dk1"/>
                </a:solidFill>
                <a:latin typeface="Montserrat"/>
                <a:ea typeface="Montserrat"/>
                <a:cs typeface="Montserrat"/>
                <a:sym typeface="Montserrat"/>
              </a:rPr>
              <a:t> on </a:t>
            </a:r>
            <a:r>
              <a:rPr lang="de-CH" sz="1600" dirty="0" err="1">
                <a:solidFill>
                  <a:schemeClr val="dk1"/>
                </a:solidFill>
                <a:latin typeface="Montserrat"/>
                <a:ea typeface="Montserrat"/>
                <a:cs typeface="Montserrat"/>
                <a:sym typeface="Montserrat"/>
              </a:rPr>
              <a:t>pidetty</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yllä</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kattavaa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kotimaista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liikenneverkkoa</a:t>
            </a:r>
            <a:r>
              <a:rPr lang="de-CH" sz="1600" dirty="0">
                <a:solidFill>
                  <a:schemeClr val="dk1"/>
                </a:solidFill>
                <a:latin typeface="Montserrat"/>
                <a:ea typeface="Montserrat"/>
                <a:cs typeface="Montserrat"/>
                <a:sym typeface="Montserrat"/>
              </a:rPr>
              <a:t> ja </a:t>
            </a:r>
            <a:r>
              <a:rPr lang="de-CH" sz="1600" dirty="0" err="1">
                <a:solidFill>
                  <a:schemeClr val="dk1"/>
                </a:solidFill>
                <a:latin typeface="Montserrat"/>
                <a:ea typeface="Montserrat"/>
                <a:cs typeface="Montserrat"/>
                <a:sym typeface="Montserrat"/>
              </a:rPr>
              <a:t>haluttu</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edistää</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tasaista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aluekehitystä</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Vaikka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isojen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investointien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kannattavuutta</a:t>
            </a:r>
            <a:r>
              <a:rPr lang="de-CH" sz="1600" dirty="0">
                <a:solidFill>
                  <a:schemeClr val="dk1"/>
                </a:solidFill>
                <a:latin typeface="Montserrat"/>
                <a:ea typeface="Montserrat"/>
                <a:cs typeface="Montserrat"/>
                <a:sym typeface="Montserrat"/>
              </a:rPr>
              <a:t> on </a:t>
            </a:r>
            <a:r>
              <a:rPr lang="de-CH" sz="1600" dirty="0" err="1">
                <a:solidFill>
                  <a:schemeClr val="dk1"/>
                </a:solidFill>
                <a:latin typeface="Montserrat"/>
                <a:ea typeface="Montserrat"/>
                <a:cs typeface="Montserrat"/>
                <a:sym typeface="Montserrat"/>
              </a:rPr>
              <a:t>vaikeaa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arvioida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niiden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puolesta</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puhutaan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niin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kilpailukyvyn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kasvun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kuin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päästövähennysten</a:t>
            </a:r>
            <a:r>
              <a:rPr lang="de-CH" sz="1600" dirty="0">
                <a:solidFill>
                  <a:schemeClr val="dk1"/>
                </a:solidFill>
                <a:latin typeface="Montserrat"/>
                <a:ea typeface="Montserrat"/>
                <a:cs typeface="Montserrat"/>
                <a:sym typeface="Montserrat"/>
              </a:rPr>
              <a:t> </a:t>
            </a:r>
            <a:r>
              <a:rPr lang="de-CH" sz="1600" dirty="0" err="1">
                <a:solidFill>
                  <a:schemeClr val="dk1"/>
                </a:solidFill>
                <a:latin typeface="Montserrat"/>
                <a:ea typeface="Montserrat"/>
                <a:cs typeface="Montserrat"/>
                <a:sym typeface="Montserrat"/>
              </a:rPr>
              <a:t>nimissä</a:t>
            </a:r>
            <a:r>
              <a:rPr lang="de-CH" sz="1600" dirty="0">
                <a:solidFill>
                  <a:schemeClr val="dk1"/>
                </a:solidFill>
                <a:latin typeface="Montserrat"/>
                <a:ea typeface="Montserrat"/>
                <a:cs typeface="Montserrat"/>
                <a:sym typeface="Montserrat"/>
              </a:rPr>
              <a:t>.   </a:t>
            </a:r>
            <a:endParaRPr sz="1600" dirty="0">
              <a:solidFill>
                <a:schemeClr val="dk1"/>
              </a:solidFill>
              <a:latin typeface="Montserrat"/>
              <a:ea typeface="Montserrat"/>
              <a:cs typeface="Montserrat"/>
              <a:sym typeface="Montserrat"/>
            </a:endParaRPr>
          </a:p>
        </p:txBody>
      </p:sp>
      <p:grpSp>
        <p:nvGrpSpPr>
          <p:cNvPr id="728" name="Google Shape;728;p119"/>
          <p:cNvGrpSpPr/>
          <p:nvPr/>
        </p:nvGrpSpPr>
        <p:grpSpPr>
          <a:xfrm>
            <a:off x="9172769" y="3065699"/>
            <a:ext cx="3317855" cy="181861"/>
            <a:chOff x="1553825" y="1346928"/>
            <a:chExt cx="1914000" cy="1215647"/>
          </a:xfrm>
        </p:grpSpPr>
        <p:sp>
          <p:nvSpPr>
            <p:cNvPr id="729" name="Google Shape;729;p119"/>
            <p:cNvSpPr/>
            <p:nvPr/>
          </p:nvSpPr>
          <p:spPr>
            <a:xfrm>
              <a:off x="2650790" y="1346928"/>
              <a:ext cx="155400" cy="1215600"/>
            </a:xfrm>
            <a:prstGeom prst="homePlate">
              <a:avLst>
                <a:gd name="adj" fmla="val 50000"/>
              </a:avLst>
            </a:prstGeom>
            <a:solidFill>
              <a:srgbClr val="9196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5D63AA"/>
                </a:solidFill>
                <a:latin typeface="Arial"/>
                <a:cs typeface="Arial"/>
                <a:sym typeface="Arial"/>
              </a:endParaRPr>
            </a:p>
          </p:txBody>
        </p:sp>
        <p:sp>
          <p:nvSpPr>
            <p:cNvPr id="730" name="Google Shape;730;p119"/>
            <p:cNvSpPr/>
            <p:nvPr/>
          </p:nvSpPr>
          <p:spPr>
            <a:xfrm>
              <a:off x="1553825" y="1346975"/>
              <a:ext cx="1914000" cy="1215600"/>
            </a:xfrm>
            <a:prstGeom prst="parallelogram">
              <a:avLst>
                <a:gd name="adj" fmla="val 25000"/>
              </a:avLst>
            </a:prstGeom>
            <a:solidFill>
              <a:srgbClr val="9196E7"/>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5D63AA"/>
                </a:solidFill>
                <a:latin typeface="Montserrat"/>
                <a:ea typeface="Montserrat"/>
                <a:cs typeface="Montserrat"/>
                <a:sym typeface="Montserrat"/>
              </a:endParaRPr>
            </a:p>
          </p:txBody>
        </p:sp>
      </p:grpSp>
      <p:grpSp>
        <p:nvGrpSpPr>
          <p:cNvPr id="731" name="Google Shape;731;p119"/>
          <p:cNvGrpSpPr/>
          <p:nvPr/>
        </p:nvGrpSpPr>
        <p:grpSpPr>
          <a:xfrm>
            <a:off x="10055247" y="2687385"/>
            <a:ext cx="596000" cy="938495"/>
            <a:chOff x="3519910" y="3220976"/>
            <a:chExt cx="447000" cy="703871"/>
          </a:xfrm>
        </p:grpSpPr>
        <p:sp>
          <p:nvSpPr>
            <p:cNvPr id="732" name="Google Shape;732;p119"/>
            <p:cNvSpPr/>
            <p:nvPr/>
          </p:nvSpPr>
          <p:spPr>
            <a:xfrm rot="2697054">
              <a:off x="3495852" y="3375869"/>
              <a:ext cx="495116" cy="136613"/>
            </a:xfrm>
            <a:prstGeom prst="rect">
              <a:avLst/>
            </a:prstGeom>
            <a:solidFill>
              <a:srgbClr val="5D63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6B9B9"/>
                </a:solidFill>
                <a:latin typeface="Arial"/>
                <a:cs typeface="Arial"/>
                <a:sym typeface="Arial"/>
              </a:endParaRPr>
            </a:p>
          </p:txBody>
        </p:sp>
        <p:sp>
          <p:nvSpPr>
            <p:cNvPr id="733" name="Google Shape;733;p119"/>
            <p:cNvSpPr/>
            <p:nvPr/>
          </p:nvSpPr>
          <p:spPr>
            <a:xfrm rot="8100000">
              <a:off x="3495852" y="3633191"/>
              <a:ext cx="495116" cy="136613"/>
            </a:xfrm>
            <a:prstGeom prst="rect">
              <a:avLst/>
            </a:prstGeom>
            <a:solidFill>
              <a:srgbClr val="5D63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6B9B9"/>
                </a:solidFill>
                <a:latin typeface="Arial"/>
                <a:cs typeface="Arial"/>
                <a:sym typeface="Arial"/>
              </a:endParaRPr>
            </a:p>
          </p:txBody>
        </p:sp>
      </p:grpSp>
      <p:grpSp>
        <p:nvGrpSpPr>
          <p:cNvPr id="734" name="Google Shape;734;p119"/>
          <p:cNvGrpSpPr/>
          <p:nvPr/>
        </p:nvGrpSpPr>
        <p:grpSpPr>
          <a:xfrm>
            <a:off x="9847131" y="2687385"/>
            <a:ext cx="596000" cy="938495"/>
            <a:chOff x="7125910" y="3801226"/>
            <a:chExt cx="447000" cy="703871"/>
          </a:xfrm>
        </p:grpSpPr>
        <p:sp>
          <p:nvSpPr>
            <p:cNvPr id="735" name="Google Shape;735;p119"/>
            <p:cNvSpPr/>
            <p:nvPr/>
          </p:nvSpPr>
          <p:spPr>
            <a:xfrm rot="8100000">
              <a:off x="7101702" y="4213441"/>
              <a:ext cx="495116" cy="136613"/>
            </a:xfrm>
            <a:prstGeom prst="rect">
              <a:avLst/>
            </a:prstGeom>
            <a:solidFill>
              <a:srgbClr val="9196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119"/>
            <p:cNvSpPr/>
            <p:nvPr/>
          </p:nvSpPr>
          <p:spPr>
            <a:xfrm rot="2697054">
              <a:off x="7101852" y="3956119"/>
              <a:ext cx="495116" cy="136613"/>
            </a:xfrm>
            <a:prstGeom prst="rect">
              <a:avLst/>
            </a:prstGeom>
            <a:solidFill>
              <a:srgbClr val="9196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37" name="Google Shape;737;p119"/>
          <p:cNvSpPr/>
          <p:nvPr/>
        </p:nvSpPr>
        <p:spPr>
          <a:xfrm>
            <a:off x="-2876400" y="0"/>
            <a:ext cx="28764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119"/>
          <p:cNvSpPr/>
          <p:nvPr/>
        </p:nvSpPr>
        <p:spPr>
          <a:xfrm>
            <a:off x="12192000" y="-1084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119"/>
          <p:cNvSpPr/>
          <p:nvPr/>
        </p:nvSpPr>
        <p:spPr>
          <a:xfrm rot="-4499159">
            <a:off x="7404456" y="4439918"/>
            <a:ext cx="2984689" cy="181833"/>
          </a:xfrm>
          <a:prstGeom prst="rect">
            <a:avLst/>
          </a:prstGeom>
          <a:solidFill>
            <a:srgbClr val="9196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5D63AA"/>
              </a:solidFill>
              <a:latin typeface="Arial"/>
              <a:cs typeface="Arial"/>
              <a:sym typeface="Arial"/>
            </a:endParaRPr>
          </a:p>
        </p:txBody>
      </p:sp>
      <p:grpSp>
        <p:nvGrpSpPr>
          <p:cNvPr id="740" name="Google Shape;740;p119"/>
          <p:cNvGrpSpPr/>
          <p:nvPr/>
        </p:nvGrpSpPr>
        <p:grpSpPr>
          <a:xfrm>
            <a:off x="-216785" y="5852991"/>
            <a:ext cx="8863440" cy="181869"/>
            <a:chOff x="1553825" y="1346871"/>
            <a:chExt cx="2328236" cy="1215704"/>
          </a:xfrm>
        </p:grpSpPr>
        <p:sp>
          <p:nvSpPr>
            <p:cNvPr id="741" name="Google Shape;741;p119"/>
            <p:cNvSpPr/>
            <p:nvPr/>
          </p:nvSpPr>
          <p:spPr>
            <a:xfrm>
              <a:off x="2218262" y="1346871"/>
              <a:ext cx="1663800" cy="1215600"/>
            </a:xfrm>
            <a:prstGeom prst="homePlate">
              <a:avLst>
                <a:gd name="adj" fmla="val 50000"/>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119"/>
            <p:cNvSpPr/>
            <p:nvPr/>
          </p:nvSpPr>
          <p:spPr>
            <a:xfrm>
              <a:off x="1553825" y="1346975"/>
              <a:ext cx="1914000" cy="1215600"/>
            </a:xfrm>
            <a:prstGeom prst="parallelogram">
              <a:avLst>
                <a:gd name="adj" fmla="val 25000"/>
              </a:avLst>
            </a:prstGeom>
            <a:solidFill>
              <a:srgbClr val="FFFFFF"/>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grpSp>
        <p:nvGrpSpPr>
          <p:cNvPr id="743" name="Google Shape;743;p119"/>
          <p:cNvGrpSpPr/>
          <p:nvPr/>
        </p:nvGrpSpPr>
        <p:grpSpPr>
          <a:xfrm>
            <a:off x="4357213" y="5474702"/>
            <a:ext cx="596000" cy="938495"/>
            <a:chOff x="3519910" y="3220976"/>
            <a:chExt cx="447000" cy="703871"/>
          </a:xfrm>
        </p:grpSpPr>
        <p:sp>
          <p:nvSpPr>
            <p:cNvPr id="744" name="Google Shape;744;p119"/>
            <p:cNvSpPr/>
            <p:nvPr/>
          </p:nvSpPr>
          <p:spPr>
            <a:xfrm rot="2697054">
              <a:off x="3495852" y="3375869"/>
              <a:ext cx="495116" cy="136613"/>
            </a:xfrm>
            <a:prstGeom prst="rect">
              <a:avLst/>
            </a:prstGeom>
            <a:solidFill>
              <a:srgbClr val="5D63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6B9B9"/>
                </a:solidFill>
                <a:latin typeface="Arial"/>
                <a:cs typeface="Arial"/>
                <a:sym typeface="Arial"/>
              </a:endParaRPr>
            </a:p>
          </p:txBody>
        </p:sp>
        <p:sp>
          <p:nvSpPr>
            <p:cNvPr id="745" name="Google Shape;745;p119"/>
            <p:cNvSpPr/>
            <p:nvPr/>
          </p:nvSpPr>
          <p:spPr>
            <a:xfrm rot="8100000">
              <a:off x="3495852" y="3633191"/>
              <a:ext cx="495116" cy="136613"/>
            </a:xfrm>
            <a:prstGeom prst="rect">
              <a:avLst/>
            </a:prstGeom>
            <a:solidFill>
              <a:srgbClr val="5D63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6B9B9"/>
                </a:solidFill>
                <a:latin typeface="Arial"/>
                <a:cs typeface="Arial"/>
                <a:sym typeface="Arial"/>
              </a:endParaRPr>
            </a:p>
          </p:txBody>
        </p:sp>
      </p:grpSp>
      <p:grpSp>
        <p:nvGrpSpPr>
          <p:cNvPr id="746" name="Google Shape;746;p119"/>
          <p:cNvGrpSpPr/>
          <p:nvPr/>
        </p:nvGrpSpPr>
        <p:grpSpPr>
          <a:xfrm>
            <a:off x="4106447" y="5474702"/>
            <a:ext cx="596000" cy="938495"/>
            <a:chOff x="3079835" y="4106026"/>
            <a:chExt cx="447000" cy="703871"/>
          </a:xfrm>
        </p:grpSpPr>
        <p:sp>
          <p:nvSpPr>
            <p:cNvPr id="747" name="Google Shape;747;p119"/>
            <p:cNvSpPr/>
            <p:nvPr/>
          </p:nvSpPr>
          <p:spPr>
            <a:xfrm rot="2697054">
              <a:off x="3055777" y="4260919"/>
              <a:ext cx="495116" cy="136613"/>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8" name="Google Shape;748;p119"/>
            <p:cNvSpPr/>
            <p:nvPr/>
          </p:nvSpPr>
          <p:spPr>
            <a:xfrm rot="8100000">
              <a:off x="3055627" y="4518241"/>
              <a:ext cx="495116" cy="136613"/>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49" name="Google Shape;749;p119"/>
          <p:cNvSpPr/>
          <p:nvPr/>
        </p:nvSpPr>
        <p:spPr>
          <a:xfrm rot="10800000">
            <a:off x="6932733" y="5852967"/>
            <a:ext cx="3027600" cy="182000"/>
          </a:xfrm>
          <a:prstGeom prst="parallelogram">
            <a:avLst>
              <a:gd name="adj" fmla="val 25000"/>
            </a:avLst>
          </a:prstGeom>
          <a:gradFill>
            <a:gsLst>
              <a:gs pos="0">
                <a:srgbClr val="FFFFFF"/>
              </a:gs>
              <a:gs pos="100000">
                <a:srgbClr val="FFFFFF">
                  <a:alpha val="0"/>
                </a:srgbClr>
              </a:gs>
            </a:gsLst>
            <a:lin ang="10800025" scaled="0"/>
          </a:gra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sp>
        <p:nvSpPr>
          <p:cNvPr id="750" name="Google Shape;750;p119"/>
          <p:cNvSpPr txBox="1"/>
          <p:nvPr/>
        </p:nvSpPr>
        <p:spPr>
          <a:xfrm>
            <a:off x="443233" y="6034903"/>
            <a:ext cx="2077200" cy="5344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de-CH" sz="1467" b="1" kern="0">
                <a:solidFill>
                  <a:srgbClr val="FFFFFF"/>
                </a:solidFill>
                <a:latin typeface="Montserrat"/>
                <a:ea typeface="Montserrat"/>
                <a:cs typeface="Montserrat"/>
                <a:sym typeface="Montserrat"/>
              </a:rPr>
              <a:t>PERUSURA</a:t>
            </a:r>
            <a:endParaRPr sz="1467" b="1" kern="0">
              <a:solidFill>
                <a:srgbClr val="FFFFFF"/>
              </a:solidFill>
              <a:latin typeface="Montserrat"/>
              <a:ea typeface="Montserrat"/>
              <a:cs typeface="Montserrat"/>
              <a:sym typeface="Montserrat"/>
            </a:endParaRPr>
          </a:p>
        </p:txBody>
      </p:sp>
      <p:sp>
        <p:nvSpPr>
          <p:cNvPr id="751" name="Google Shape;751;p119"/>
          <p:cNvSpPr/>
          <p:nvPr/>
        </p:nvSpPr>
        <p:spPr>
          <a:xfrm>
            <a:off x="-2765600" y="-2168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119"/>
          <p:cNvSpPr/>
          <p:nvPr/>
        </p:nvSpPr>
        <p:spPr>
          <a:xfrm>
            <a:off x="991000" y="763333"/>
            <a:ext cx="1974400" cy="412800"/>
          </a:xfrm>
          <a:prstGeom prst="rect">
            <a:avLst/>
          </a:prstGeom>
          <a:solidFill>
            <a:srgbClr val="5D63AA"/>
          </a:solidFill>
          <a:ln>
            <a:noFill/>
          </a:ln>
        </p:spPr>
        <p:txBody>
          <a:bodyPr spcFirstLastPara="1" wrap="square" lIns="121900" tIns="121900" rIns="121900" bIns="121900" anchor="ctr" anchorCtr="0">
            <a:noAutofit/>
          </a:bodyPr>
          <a:lstStyle/>
          <a:p>
            <a:pPr algn="ctr" defTabSz="1219170">
              <a:buClr>
                <a:srgbClr val="000000"/>
              </a:buClr>
            </a:pPr>
            <a:r>
              <a:rPr lang="de-CH" sz="1467" b="1" kern="0">
                <a:solidFill>
                  <a:srgbClr val="FFFFFF"/>
                </a:solidFill>
                <a:latin typeface="Montserrat"/>
                <a:ea typeface="Montserrat"/>
                <a:cs typeface="Montserrat"/>
                <a:sym typeface="Montserrat"/>
              </a:rPr>
              <a:t>MUUTOSVOIMA</a:t>
            </a:r>
            <a:endParaRPr sz="1467" b="1" kern="0">
              <a:solidFill>
                <a:srgbClr val="FFFFFF"/>
              </a:solidFill>
              <a:latin typeface="Montserrat"/>
              <a:ea typeface="Montserrat"/>
              <a:cs typeface="Montserrat"/>
              <a:sym typeface="Montserrat"/>
            </a:endParaRPr>
          </a:p>
        </p:txBody>
      </p:sp>
      <p:pic>
        <p:nvPicPr>
          <p:cNvPr id="753" name="Google Shape;753;p119"/>
          <p:cNvPicPr preferRelativeResize="0"/>
          <p:nvPr/>
        </p:nvPicPr>
        <p:blipFill rotWithShape="1">
          <a:blip r:embed="rId3">
            <a:alphaModFix/>
          </a:blip>
          <a:srcRect l="24143" t="15311" r="19432"/>
          <a:stretch/>
        </p:blipFill>
        <p:spPr>
          <a:xfrm>
            <a:off x="5511733" y="709233"/>
            <a:ext cx="2338400" cy="2338400"/>
          </a:xfrm>
          <a:prstGeom prst="ellipse">
            <a:avLst/>
          </a:prstGeom>
          <a:noFill/>
          <a:ln>
            <a:noFill/>
          </a:ln>
        </p:spPr>
      </p:pic>
      <p:pic>
        <p:nvPicPr>
          <p:cNvPr id="754" name="Google Shape;754;p119"/>
          <p:cNvPicPr preferRelativeResize="0"/>
          <p:nvPr/>
        </p:nvPicPr>
        <p:blipFill>
          <a:blip r:embed="rId4">
            <a:alphaModFix/>
          </a:blip>
          <a:stretch>
            <a:fillRect/>
          </a:stretch>
        </p:blipFill>
        <p:spPr>
          <a:xfrm>
            <a:off x="10731700" y="6149767"/>
            <a:ext cx="1367101" cy="6408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D63AA"/>
        </a:solidFill>
        <a:effectLst/>
      </p:bgPr>
    </p:bg>
    <p:spTree>
      <p:nvGrpSpPr>
        <p:cNvPr id="1" name="Shape 758"/>
        <p:cNvGrpSpPr/>
        <p:nvPr/>
      </p:nvGrpSpPr>
      <p:grpSpPr>
        <a:xfrm>
          <a:off x="0" y="0"/>
          <a:ext cx="0" cy="0"/>
          <a:chOff x="0" y="0"/>
          <a:chExt cx="0" cy="0"/>
        </a:xfrm>
      </p:grpSpPr>
      <p:pic>
        <p:nvPicPr>
          <p:cNvPr id="759" name="Google Shape;759;p120"/>
          <p:cNvPicPr preferRelativeResize="0"/>
          <p:nvPr/>
        </p:nvPicPr>
        <p:blipFill rotWithShape="1">
          <a:blip r:embed="rId3">
            <a:alphaModFix/>
          </a:blip>
          <a:srcRect l="11550" t="17482" r="-11549" b="17476"/>
          <a:stretch/>
        </p:blipFill>
        <p:spPr>
          <a:xfrm>
            <a:off x="5919763" y="-133"/>
            <a:ext cx="8435600" cy="6858000"/>
          </a:xfrm>
          <a:prstGeom prst="parallelogram">
            <a:avLst>
              <a:gd name="adj" fmla="val 25000"/>
            </a:avLst>
          </a:prstGeom>
          <a:noFill/>
          <a:ln>
            <a:noFill/>
          </a:ln>
        </p:spPr>
      </p:pic>
      <p:sp>
        <p:nvSpPr>
          <p:cNvPr id="760" name="Google Shape;760;p120"/>
          <p:cNvSpPr txBox="1"/>
          <p:nvPr/>
        </p:nvSpPr>
        <p:spPr>
          <a:xfrm>
            <a:off x="820167" y="1300167"/>
            <a:ext cx="6698400" cy="24016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de-CH" sz="4000" b="1" kern="0" dirty="0">
                <a:solidFill>
                  <a:srgbClr val="FFFFFF"/>
                </a:solidFill>
                <a:latin typeface="Montserrat"/>
                <a:ea typeface="Montserrat"/>
                <a:cs typeface="Montserrat"/>
                <a:sym typeface="Montserrat"/>
              </a:rPr>
              <a:t>Sukkulointia </a:t>
            </a:r>
            <a:r>
              <a:rPr lang="de-CH" sz="4000" b="1" kern="0" dirty="0" err="1">
                <a:solidFill>
                  <a:srgbClr val="FFFFFF"/>
                </a:solidFill>
                <a:latin typeface="Montserrat"/>
                <a:ea typeface="Montserrat"/>
                <a:cs typeface="Montserrat"/>
                <a:sym typeface="Montserrat"/>
              </a:rPr>
              <a:t>sujuvassa</a:t>
            </a:r>
            <a:r>
              <a:rPr lang="de-CH" sz="4000" b="1" kern="0" dirty="0">
                <a:solidFill>
                  <a:srgbClr val="FFFFFF"/>
                </a:solidFill>
                <a:latin typeface="Montserrat"/>
                <a:ea typeface="Montserrat"/>
                <a:cs typeface="Montserrat"/>
                <a:sym typeface="Montserrat"/>
              </a:rPr>
              <a:t> </a:t>
            </a:r>
            <a:r>
              <a:rPr lang="de-CH" sz="4000" b="1" kern="0" dirty="0" err="1">
                <a:solidFill>
                  <a:srgbClr val="FFFFFF"/>
                </a:solidFill>
                <a:latin typeface="Montserrat"/>
                <a:ea typeface="Montserrat"/>
                <a:cs typeface="Montserrat"/>
                <a:sym typeface="Montserrat"/>
              </a:rPr>
              <a:t>Suomessa</a:t>
            </a:r>
            <a:endParaRPr lang="de-CH" sz="4000" b="1" kern="0" dirty="0">
              <a:solidFill>
                <a:srgbClr val="FFFFFF"/>
              </a:solidFill>
              <a:latin typeface="Montserrat"/>
              <a:ea typeface="Montserrat"/>
              <a:cs typeface="Montserrat"/>
              <a:sym typeface="Montserrat"/>
            </a:endParaRPr>
          </a:p>
        </p:txBody>
      </p:sp>
      <p:sp>
        <p:nvSpPr>
          <p:cNvPr id="761" name="Google Shape;761;p120"/>
          <p:cNvSpPr/>
          <p:nvPr/>
        </p:nvSpPr>
        <p:spPr>
          <a:xfrm>
            <a:off x="12192000" y="0"/>
            <a:ext cx="25336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120"/>
          <p:cNvSpPr txBox="1">
            <a:spLocks noGrp="1"/>
          </p:cNvSpPr>
          <p:nvPr>
            <p:ph type="subTitle" idx="1"/>
          </p:nvPr>
        </p:nvSpPr>
        <p:spPr>
          <a:xfrm>
            <a:off x="805433" y="3528900"/>
            <a:ext cx="5330800" cy="1805600"/>
          </a:xfrm>
          <a:prstGeom prst="rect">
            <a:avLst/>
          </a:prstGeom>
        </p:spPr>
        <p:txBody>
          <a:bodyPr spcFirstLastPara="1" wrap="square" lIns="121900" tIns="121900" rIns="121900" bIns="121900" anchor="t" anchorCtr="0">
            <a:noAutofit/>
          </a:bodyPr>
          <a:lstStyle/>
          <a:p>
            <a:pPr algn="l">
              <a:lnSpc>
                <a:spcPct val="115000"/>
              </a:lnSpc>
              <a:spcBef>
                <a:spcPts val="1067"/>
              </a:spcBef>
              <a:buClr>
                <a:schemeClr val="dk1"/>
              </a:buClr>
              <a:buSzPts val="1100"/>
            </a:pPr>
            <a:r>
              <a:rPr lang="de-CH" sz="1600">
                <a:solidFill>
                  <a:srgbClr val="FFFFFF"/>
                </a:solidFill>
                <a:latin typeface="Montserrat"/>
                <a:ea typeface="Montserrat"/>
                <a:cs typeface="Montserrat"/>
                <a:sym typeface="Montserrat"/>
              </a:rPr>
              <a:t>Osaamisvaltainen teollisuus luo työpaikkoja ja vaurautta Helsinki-Tampere-Turku-kolmioon, jonka kilpailueduksi nousevat nopeat raideyhteydet. Tiivis pientaloasuminen kasvattaa suosiotaan ja liikkuminen on palvelullistumisen myötä muuttunut todella helpoksi. Moni löytää tehokkuusajattelulle vastapainoa kiinnostavasta kaupunkikulttuuurista, jota yhteiskunnan erilaisista marginaaleista kumpuaa.  </a:t>
            </a:r>
            <a:endParaRPr sz="1600">
              <a:solidFill>
                <a:srgbClr val="FFFFFF"/>
              </a:solidFill>
              <a:latin typeface="Montserrat"/>
              <a:ea typeface="Montserrat"/>
              <a:cs typeface="Montserrat"/>
              <a:sym typeface="Montserrat"/>
            </a:endParaRPr>
          </a:p>
          <a:p>
            <a:pPr algn="l">
              <a:lnSpc>
                <a:spcPct val="115000"/>
              </a:lnSpc>
            </a:pPr>
            <a:endParaRPr sz="1600">
              <a:solidFill>
                <a:srgbClr val="FFFFFF"/>
              </a:solidFill>
              <a:latin typeface="Montserrat"/>
              <a:ea typeface="Montserrat"/>
              <a:cs typeface="Montserrat"/>
              <a:sym typeface="Montserrat"/>
            </a:endParaRPr>
          </a:p>
        </p:txBody>
      </p:sp>
      <p:grpSp>
        <p:nvGrpSpPr>
          <p:cNvPr id="763" name="Google Shape;763;p120"/>
          <p:cNvGrpSpPr/>
          <p:nvPr/>
        </p:nvGrpSpPr>
        <p:grpSpPr>
          <a:xfrm>
            <a:off x="-885706" y="3065702"/>
            <a:ext cx="7242039" cy="181869"/>
            <a:chOff x="1553825" y="1346871"/>
            <a:chExt cx="2760765" cy="1215704"/>
          </a:xfrm>
        </p:grpSpPr>
        <p:sp>
          <p:nvSpPr>
            <p:cNvPr id="764" name="Google Shape;764;p120"/>
            <p:cNvSpPr/>
            <p:nvPr/>
          </p:nvSpPr>
          <p:spPr>
            <a:xfrm>
              <a:off x="2650790" y="1346871"/>
              <a:ext cx="1663800" cy="1215600"/>
            </a:xfrm>
            <a:prstGeom prst="homePlate">
              <a:avLst>
                <a:gd name="adj" fmla="val 50000"/>
              </a:avLst>
            </a:prstGeom>
            <a:solidFill>
              <a:srgbClr val="9196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120"/>
            <p:cNvSpPr/>
            <p:nvPr/>
          </p:nvSpPr>
          <p:spPr>
            <a:xfrm>
              <a:off x="1553825" y="1346975"/>
              <a:ext cx="1914000" cy="1215600"/>
            </a:xfrm>
            <a:prstGeom prst="parallelogram">
              <a:avLst>
                <a:gd name="adj" fmla="val 25000"/>
              </a:avLst>
            </a:prstGeom>
            <a:solidFill>
              <a:srgbClr val="9196E7"/>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grpSp>
        <p:nvGrpSpPr>
          <p:cNvPr id="766" name="Google Shape;766;p120"/>
          <p:cNvGrpSpPr/>
          <p:nvPr/>
        </p:nvGrpSpPr>
        <p:grpSpPr>
          <a:xfrm>
            <a:off x="5876480" y="2687385"/>
            <a:ext cx="596000" cy="938495"/>
            <a:chOff x="7125910" y="3801226"/>
            <a:chExt cx="447000" cy="703871"/>
          </a:xfrm>
        </p:grpSpPr>
        <p:sp>
          <p:nvSpPr>
            <p:cNvPr id="767" name="Google Shape;767;p120"/>
            <p:cNvSpPr/>
            <p:nvPr/>
          </p:nvSpPr>
          <p:spPr>
            <a:xfrm rot="8100000">
              <a:off x="7101702" y="4213441"/>
              <a:ext cx="495116" cy="136613"/>
            </a:xfrm>
            <a:prstGeom prst="rect">
              <a:avLst/>
            </a:prstGeom>
            <a:solidFill>
              <a:srgbClr val="9196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120"/>
            <p:cNvSpPr/>
            <p:nvPr/>
          </p:nvSpPr>
          <p:spPr>
            <a:xfrm rot="2697054">
              <a:off x="7101852" y="3956119"/>
              <a:ext cx="495116" cy="136613"/>
            </a:xfrm>
            <a:prstGeom prst="rect">
              <a:avLst/>
            </a:prstGeom>
            <a:solidFill>
              <a:srgbClr val="9196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69" name="Google Shape;769;p120"/>
          <p:cNvSpPr/>
          <p:nvPr/>
        </p:nvSpPr>
        <p:spPr>
          <a:xfrm>
            <a:off x="-2765600" y="-2168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70" name="Google Shape;770;p120"/>
          <p:cNvPicPr preferRelativeResize="0"/>
          <p:nvPr/>
        </p:nvPicPr>
        <p:blipFill>
          <a:blip r:embed="rId4">
            <a:alphaModFix/>
          </a:blip>
          <a:stretch>
            <a:fillRect/>
          </a:stretch>
        </p:blipFill>
        <p:spPr>
          <a:xfrm>
            <a:off x="10731700" y="6149767"/>
            <a:ext cx="1367101" cy="640867"/>
          </a:xfrm>
          <a:prstGeom prst="rect">
            <a:avLst/>
          </a:prstGeom>
          <a:noFill/>
          <a:ln>
            <a:noFill/>
          </a:ln>
        </p:spPr>
      </p:pic>
      <p:sp>
        <p:nvSpPr>
          <p:cNvPr id="771" name="Google Shape;771;p120"/>
          <p:cNvSpPr/>
          <p:nvPr/>
        </p:nvSpPr>
        <p:spPr>
          <a:xfrm>
            <a:off x="939433" y="765267"/>
            <a:ext cx="1515200" cy="412800"/>
          </a:xfrm>
          <a:prstGeom prst="rect">
            <a:avLst/>
          </a:prstGeom>
          <a:solidFill>
            <a:srgbClr val="FFFFFF"/>
          </a:solidFill>
          <a:ln>
            <a:noFill/>
          </a:ln>
        </p:spPr>
        <p:txBody>
          <a:bodyPr spcFirstLastPara="1" wrap="square" lIns="121900" tIns="121900" rIns="121900" bIns="121900" anchor="ctr" anchorCtr="0">
            <a:noAutofit/>
          </a:bodyPr>
          <a:lstStyle/>
          <a:p>
            <a:pPr algn="ctr" defTabSz="1219170">
              <a:buClr>
                <a:srgbClr val="000000"/>
              </a:buClr>
            </a:pPr>
            <a:r>
              <a:rPr lang="de-CH" sz="1467" b="1" kern="0">
                <a:solidFill>
                  <a:srgbClr val="56609C"/>
                </a:solidFill>
                <a:latin typeface="Montserrat"/>
                <a:ea typeface="Montserrat"/>
                <a:cs typeface="Montserrat"/>
                <a:sym typeface="Montserrat"/>
              </a:rPr>
              <a:t>SKENAARIO</a:t>
            </a:r>
            <a:endParaRPr sz="1467" b="1" kern="0">
              <a:solidFill>
                <a:srgbClr val="56609C"/>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D63AA"/>
        </a:solidFill>
        <a:effectLst/>
      </p:bgPr>
    </p:bg>
    <p:spTree>
      <p:nvGrpSpPr>
        <p:cNvPr id="1" name="Shape 775"/>
        <p:cNvGrpSpPr/>
        <p:nvPr/>
      </p:nvGrpSpPr>
      <p:grpSpPr>
        <a:xfrm>
          <a:off x="0" y="0"/>
          <a:ext cx="0" cy="0"/>
          <a:chOff x="0" y="0"/>
          <a:chExt cx="0" cy="0"/>
        </a:xfrm>
      </p:grpSpPr>
      <p:pic>
        <p:nvPicPr>
          <p:cNvPr id="776" name="Google Shape;776;p121"/>
          <p:cNvPicPr preferRelativeResize="0"/>
          <p:nvPr/>
        </p:nvPicPr>
        <p:blipFill rotWithShape="1">
          <a:blip r:embed="rId3">
            <a:alphaModFix/>
          </a:blip>
          <a:srcRect l="11383" r="24950"/>
          <a:stretch/>
        </p:blipFill>
        <p:spPr>
          <a:xfrm>
            <a:off x="5876467" y="0"/>
            <a:ext cx="14321600" cy="6858000"/>
          </a:xfrm>
          <a:prstGeom prst="parallelogram">
            <a:avLst>
              <a:gd name="adj" fmla="val 25000"/>
            </a:avLst>
          </a:prstGeom>
          <a:noFill/>
          <a:ln>
            <a:noFill/>
          </a:ln>
        </p:spPr>
      </p:pic>
      <p:sp>
        <p:nvSpPr>
          <p:cNvPr id="777" name="Google Shape;777;p121"/>
          <p:cNvSpPr txBox="1"/>
          <p:nvPr/>
        </p:nvSpPr>
        <p:spPr>
          <a:xfrm>
            <a:off x="820167" y="1300167"/>
            <a:ext cx="6698400" cy="24016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de-CH" sz="4000" b="1" kern="0">
                <a:solidFill>
                  <a:srgbClr val="FFFFFF"/>
                </a:solidFill>
                <a:latin typeface="Montserrat"/>
                <a:ea typeface="Montserrat"/>
                <a:cs typeface="Montserrat"/>
                <a:sym typeface="Montserrat"/>
              </a:rPr>
              <a:t>Miten käy Kirkkonummen?</a:t>
            </a:r>
            <a:endParaRPr sz="4000" b="1" kern="0">
              <a:solidFill>
                <a:srgbClr val="FFFFFF"/>
              </a:solidFill>
              <a:latin typeface="Montserrat"/>
              <a:ea typeface="Montserrat"/>
              <a:cs typeface="Montserrat"/>
              <a:sym typeface="Montserrat"/>
            </a:endParaRPr>
          </a:p>
        </p:txBody>
      </p:sp>
      <p:sp>
        <p:nvSpPr>
          <p:cNvPr id="778" name="Google Shape;778;p121"/>
          <p:cNvSpPr txBox="1">
            <a:spLocks noGrp="1"/>
          </p:cNvSpPr>
          <p:nvPr>
            <p:ph type="subTitle" idx="1"/>
          </p:nvPr>
        </p:nvSpPr>
        <p:spPr>
          <a:xfrm>
            <a:off x="0" y="3247567"/>
            <a:ext cx="5831600" cy="3336400"/>
          </a:xfrm>
          <a:prstGeom prst="rect">
            <a:avLst/>
          </a:prstGeom>
        </p:spPr>
        <p:txBody>
          <a:bodyPr spcFirstLastPara="1" wrap="square" lIns="121900" tIns="121900" rIns="121900" bIns="121900" anchor="t" anchorCtr="0">
            <a:noAutofit/>
          </a:bodyPr>
          <a:lstStyle/>
          <a:p>
            <a:pPr marL="609585" indent="-406390" algn="l">
              <a:lnSpc>
                <a:spcPct val="115000"/>
              </a:lnSpc>
              <a:spcBef>
                <a:spcPts val="1067"/>
              </a:spcBef>
              <a:buClr>
                <a:srgbClr val="FFFFFF"/>
              </a:buClr>
              <a:buSzPts val="1200"/>
              <a:buFont typeface="Montserrat"/>
              <a:buChar char="-"/>
            </a:pPr>
            <a:r>
              <a:rPr lang="de-CH" sz="1600" dirty="0" err="1">
                <a:solidFill>
                  <a:srgbClr val="FFFFFF"/>
                </a:solidFill>
                <a:latin typeface="Montserrat"/>
                <a:ea typeface="Montserrat"/>
                <a:cs typeface="Montserrat"/>
                <a:sym typeface="Montserrat"/>
              </a:rPr>
              <a:t>Keskustaan</a:t>
            </a:r>
            <a:r>
              <a:rPr lang="de-CH" sz="1600" dirty="0">
                <a:solidFill>
                  <a:srgbClr val="FFFFFF"/>
                </a:solidFill>
                <a:latin typeface="Montserrat"/>
                <a:ea typeface="Montserrat"/>
                <a:cs typeface="Montserrat"/>
                <a:sym typeface="Montserrat"/>
              </a:rPr>
              <a:t> ja </a:t>
            </a:r>
            <a:r>
              <a:rPr lang="de-CH" sz="1600" dirty="0" err="1">
                <a:solidFill>
                  <a:srgbClr val="FFFFFF"/>
                </a:solidFill>
                <a:latin typeface="Montserrat"/>
                <a:ea typeface="Montserrat"/>
                <a:cs typeface="Montserrat"/>
                <a:sym typeface="Montserrat"/>
              </a:rPr>
              <a:t>asemanseuduille</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kehitetään</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pienkaupunkimaista</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tiivistä</a:t>
            </a:r>
            <a:r>
              <a:rPr lang="de-CH" sz="1600" dirty="0">
                <a:solidFill>
                  <a:srgbClr val="FFFFFF"/>
                </a:solidFill>
                <a:latin typeface="Montserrat"/>
                <a:ea typeface="Montserrat"/>
                <a:cs typeface="Montserrat"/>
                <a:sym typeface="Montserrat"/>
              </a:rPr>
              <a:t> ja </a:t>
            </a:r>
            <a:r>
              <a:rPr lang="de-CH" sz="1600" dirty="0" err="1">
                <a:solidFill>
                  <a:srgbClr val="FFFFFF"/>
                </a:solidFill>
                <a:latin typeface="Montserrat"/>
                <a:ea typeface="Montserrat"/>
                <a:cs typeface="Montserrat"/>
                <a:sym typeface="Montserrat"/>
              </a:rPr>
              <a:t>matalaa</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asumisinfraa</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jossa</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liikutaan</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robottibusseilla</a:t>
            </a:r>
            <a:r>
              <a:rPr lang="de-CH" sz="1600" dirty="0">
                <a:solidFill>
                  <a:srgbClr val="FFFFFF"/>
                </a:solidFill>
                <a:latin typeface="Montserrat"/>
                <a:ea typeface="Montserrat"/>
                <a:cs typeface="Montserrat"/>
                <a:sym typeface="Montserrat"/>
              </a:rPr>
              <a:t>.</a:t>
            </a:r>
            <a:endParaRPr sz="1600" dirty="0">
              <a:solidFill>
                <a:srgbClr val="FFFFFF"/>
              </a:solidFill>
              <a:latin typeface="Montserrat"/>
              <a:ea typeface="Montserrat"/>
              <a:cs typeface="Montserrat"/>
              <a:sym typeface="Montserrat"/>
            </a:endParaRPr>
          </a:p>
          <a:p>
            <a:pPr marL="609585" indent="-406390" algn="l">
              <a:lnSpc>
                <a:spcPct val="115000"/>
              </a:lnSpc>
              <a:buClr>
                <a:schemeClr val="lt1"/>
              </a:buClr>
              <a:buSzPts val="1200"/>
              <a:buFont typeface="Montserrat"/>
              <a:buChar char="-"/>
            </a:pPr>
            <a:r>
              <a:rPr lang="de-CH" sz="1600" dirty="0">
                <a:solidFill>
                  <a:schemeClr val="lt1"/>
                </a:solidFill>
                <a:latin typeface="Montserrat"/>
                <a:ea typeface="Montserrat"/>
                <a:cs typeface="Montserrat"/>
                <a:sym typeface="Montserrat"/>
              </a:rPr>
              <a:t>Tunnin </a:t>
            </a:r>
            <a:r>
              <a:rPr lang="de-CH" sz="1600" dirty="0" err="1">
                <a:solidFill>
                  <a:schemeClr val="lt1"/>
                </a:solidFill>
                <a:latin typeface="Montserrat"/>
                <a:ea typeface="Montserrat"/>
                <a:cs typeface="Montserrat"/>
                <a:sym typeface="Montserrat"/>
              </a:rPr>
              <a:t>rata</a:t>
            </a:r>
            <a:r>
              <a:rPr lang="de-CH" sz="1600" dirty="0">
                <a:solidFill>
                  <a:schemeClr val="lt1"/>
                </a:solidFill>
                <a:latin typeface="Montserrat"/>
                <a:ea typeface="Montserrat"/>
                <a:cs typeface="Montserrat"/>
                <a:sym typeface="Montserrat"/>
              </a:rPr>
              <a:t> </a:t>
            </a:r>
            <a:r>
              <a:rPr lang="de-CH" sz="1600" dirty="0" err="1">
                <a:solidFill>
                  <a:schemeClr val="lt1"/>
                </a:solidFill>
                <a:latin typeface="Montserrat"/>
                <a:ea typeface="Montserrat"/>
                <a:cs typeface="Montserrat"/>
                <a:sym typeface="Montserrat"/>
              </a:rPr>
              <a:t>Turkuun</a:t>
            </a:r>
            <a:r>
              <a:rPr lang="de-CH" sz="1600" dirty="0">
                <a:solidFill>
                  <a:schemeClr val="lt1"/>
                </a:solidFill>
                <a:latin typeface="Montserrat"/>
                <a:ea typeface="Montserrat"/>
                <a:cs typeface="Montserrat"/>
                <a:sym typeface="Montserrat"/>
              </a:rPr>
              <a:t> </a:t>
            </a:r>
            <a:r>
              <a:rPr lang="de-CH" sz="1600" dirty="0" err="1">
                <a:solidFill>
                  <a:schemeClr val="lt1"/>
                </a:solidFill>
                <a:latin typeface="Montserrat"/>
                <a:ea typeface="Montserrat"/>
                <a:cs typeface="Montserrat"/>
                <a:sym typeface="Montserrat"/>
              </a:rPr>
              <a:t>käynnistää</a:t>
            </a:r>
            <a:r>
              <a:rPr lang="de-CH" sz="1600" dirty="0">
                <a:solidFill>
                  <a:schemeClr val="lt1"/>
                </a:solidFill>
                <a:latin typeface="Montserrat"/>
                <a:ea typeface="Montserrat"/>
                <a:cs typeface="Montserrat"/>
                <a:sym typeface="Montserrat"/>
              </a:rPr>
              <a:t> </a:t>
            </a:r>
            <a:r>
              <a:rPr lang="de-CH" sz="1600" dirty="0" err="1">
                <a:solidFill>
                  <a:schemeClr val="lt1"/>
                </a:solidFill>
                <a:latin typeface="Montserrat"/>
                <a:ea typeface="Montserrat"/>
                <a:cs typeface="Montserrat"/>
                <a:sym typeface="Montserrat"/>
              </a:rPr>
              <a:t>pohjoisen</a:t>
            </a:r>
            <a:r>
              <a:rPr lang="de-CH" sz="1600" dirty="0">
                <a:solidFill>
                  <a:schemeClr val="lt1"/>
                </a:solidFill>
                <a:latin typeface="Montserrat"/>
                <a:ea typeface="Montserrat"/>
                <a:cs typeface="Montserrat"/>
                <a:sym typeface="Montserrat"/>
              </a:rPr>
              <a:t> Kirkkonummen </a:t>
            </a:r>
            <a:r>
              <a:rPr lang="de-CH" sz="1600" dirty="0" err="1">
                <a:solidFill>
                  <a:schemeClr val="lt1"/>
                </a:solidFill>
                <a:latin typeface="Montserrat"/>
                <a:ea typeface="Montserrat"/>
                <a:cs typeface="Montserrat"/>
                <a:sym typeface="Montserrat"/>
              </a:rPr>
              <a:t>uuden</a:t>
            </a:r>
            <a:r>
              <a:rPr lang="de-CH" sz="1600" dirty="0">
                <a:solidFill>
                  <a:schemeClr val="lt1"/>
                </a:solidFill>
                <a:latin typeface="Montserrat"/>
                <a:ea typeface="Montserrat"/>
                <a:cs typeface="Montserrat"/>
                <a:sym typeface="Montserrat"/>
              </a:rPr>
              <a:t> </a:t>
            </a:r>
            <a:r>
              <a:rPr lang="de-CH" sz="1600" dirty="0" err="1">
                <a:solidFill>
                  <a:schemeClr val="lt1"/>
                </a:solidFill>
                <a:latin typeface="Montserrat"/>
                <a:ea typeface="Montserrat"/>
                <a:cs typeface="Montserrat"/>
                <a:sym typeface="Montserrat"/>
              </a:rPr>
              <a:t>kehitysvaiheen</a:t>
            </a:r>
            <a:r>
              <a:rPr lang="de-CH" sz="1600" dirty="0">
                <a:solidFill>
                  <a:schemeClr val="lt1"/>
                </a:solidFill>
                <a:latin typeface="Montserrat"/>
                <a:ea typeface="Montserrat"/>
                <a:cs typeface="Montserrat"/>
                <a:sym typeface="Montserrat"/>
              </a:rPr>
              <a:t>, </a:t>
            </a:r>
            <a:r>
              <a:rPr lang="de-CH" sz="1600" dirty="0" err="1">
                <a:solidFill>
                  <a:schemeClr val="lt1"/>
                </a:solidFill>
                <a:latin typeface="Montserrat"/>
                <a:ea typeface="Montserrat"/>
                <a:cs typeface="Montserrat"/>
                <a:sym typeface="Montserrat"/>
              </a:rPr>
              <a:t>mutta</a:t>
            </a:r>
            <a:r>
              <a:rPr lang="de-CH" sz="1600" dirty="0">
                <a:solidFill>
                  <a:schemeClr val="lt1"/>
                </a:solidFill>
                <a:latin typeface="Montserrat"/>
                <a:ea typeface="Montserrat"/>
                <a:cs typeface="Montserrat"/>
                <a:sym typeface="Montserrat"/>
              </a:rPr>
              <a:t> </a:t>
            </a:r>
            <a:r>
              <a:rPr lang="de-CH" sz="1600" dirty="0" err="1">
                <a:solidFill>
                  <a:schemeClr val="lt1"/>
                </a:solidFill>
                <a:latin typeface="Montserrat"/>
                <a:ea typeface="Montserrat"/>
                <a:cs typeface="Montserrat"/>
                <a:sym typeface="Montserrat"/>
              </a:rPr>
              <a:t>uuden</a:t>
            </a:r>
            <a:r>
              <a:rPr lang="de-CH" sz="1600" dirty="0">
                <a:solidFill>
                  <a:schemeClr val="lt1"/>
                </a:solidFill>
                <a:latin typeface="Montserrat"/>
                <a:ea typeface="Montserrat"/>
                <a:cs typeface="Montserrat"/>
                <a:sym typeface="Montserrat"/>
              </a:rPr>
              <a:t> </a:t>
            </a:r>
            <a:r>
              <a:rPr lang="de-CH" sz="1600" dirty="0" err="1">
                <a:solidFill>
                  <a:schemeClr val="lt1"/>
                </a:solidFill>
                <a:latin typeface="Montserrat"/>
                <a:ea typeface="Montserrat"/>
                <a:cs typeface="Montserrat"/>
                <a:sym typeface="Montserrat"/>
              </a:rPr>
              <a:t>kehityksen</a:t>
            </a:r>
            <a:r>
              <a:rPr lang="de-CH" sz="1600" dirty="0">
                <a:solidFill>
                  <a:schemeClr val="lt1"/>
                </a:solidFill>
                <a:latin typeface="Montserrat"/>
                <a:ea typeface="Montserrat"/>
                <a:cs typeface="Montserrat"/>
                <a:sym typeface="Montserrat"/>
              </a:rPr>
              <a:t> </a:t>
            </a:r>
            <a:r>
              <a:rPr lang="de-CH" sz="1600" dirty="0" err="1">
                <a:solidFill>
                  <a:schemeClr val="lt1"/>
                </a:solidFill>
                <a:latin typeface="Montserrat"/>
                <a:ea typeface="Montserrat"/>
                <a:cs typeface="Montserrat"/>
                <a:sym typeface="Montserrat"/>
              </a:rPr>
              <a:t>pääpaino</a:t>
            </a:r>
            <a:r>
              <a:rPr lang="de-CH" sz="1600" dirty="0">
                <a:solidFill>
                  <a:schemeClr val="lt1"/>
                </a:solidFill>
                <a:latin typeface="Montserrat"/>
                <a:ea typeface="Montserrat"/>
                <a:cs typeface="Montserrat"/>
                <a:sym typeface="Montserrat"/>
              </a:rPr>
              <a:t> on </a:t>
            </a:r>
            <a:r>
              <a:rPr lang="de-CH" sz="1600" dirty="0" err="1">
                <a:solidFill>
                  <a:schemeClr val="lt1"/>
                </a:solidFill>
                <a:latin typeface="Montserrat"/>
                <a:ea typeface="Montserrat"/>
                <a:cs typeface="Montserrat"/>
                <a:sym typeface="Montserrat"/>
              </a:rPr>
              <a:t>merkittävimmissä</a:t>
            </a:r>
            <a:r>
              <a:rPr lang="de-CH" sz="1600" dirty="0">
                <a:solidFill>
                  <a:schemeClr val="lt1"/>
                </a:solidFill>
                <a:latin typeface="Montserrat"/>
                <a:ea typeface="Montserrat"/>
                <a:cs typeface="Montserrat"/>
                <a:sym typeface="Montserrat"/>
              </a:rPr>
              <a:t> </a:t>
            </a:r>
            <a:r>
              <a:rPr lang="de-CH" sz="1600" dirty="0" err="1">
                <a:solidFill>
                  <a:schemeClr val="lt1"/>
                </a:solidFill>
                <a:latin typeface="Montserrat"/>
                <a:ea typeface="Montserrat"/>
                <a:cs typeface="Montserrat"/>
                <a:sym typeface="Montserrat"/>
              </a:rPr>
              <a:t>solmukohdissa</a:t>
            </a:r>
            <a:r>
              <a:rPr lang="de-CH" sz="1600" dirty="0">
                <a:solidFill>
                  <a:schemeClr val="lt1"/>
                </a:solidFill>
                <a:latin typeface="Montserrat"/>
                <a:ea typeface="Montserrat"/>
                <a:cs typeface="Montserrat"/>
                <a:sym typeface="Montserrat"/>
              </a:rPr>
              <a:t>.</a:t>
            </a:r>
            <a:endParaRPr sz="1600" dirty="0">
              <a:solidFill>
                <a:srgbClr val="FFFFFF"/>
              </a:solidFill>
              <a:latin typeface="Montserrat"/>
              <a:ea typeface="Montserrat"/>
              <a:cs typeface="Montserrat"/>
              <a:sym typeface="Montserrat"/>
            </a:endParaRPr>
          </a:p>
          <a:p>
            <a:pPr marL="609585" indent="-406390" algn="l">
              <a:lnSpc>
                <a:spcPct val="115000"/>
              </a:lnSpc>
              <a:buClr>
                <a:srgbClr val="FFFFFF"/>
              </a:buClr>
              <a:buSzPts val="1200"/>
              <a:buFont typeface="Montserrat"/>
              <a:buChar char="-"/>
            </a:pPr>
            <a:r>
              <a:rPr lang="de-CH" sz="1600" dirty="0">
                <a:solidFill>
                  <a:srgbClr val="FFFFFF"/>
                </a:solidFill>
                <a:latin typeface="Montserrat"/>
                <a:ea typeface="Montserrat"/>
                <a:cs typeface="Montserrat"/>
                <a:sym typeface="Montserrat"/>
              </a:rPr>
              <a:t>Kirkkonummi </a:t>
            </a:r>
            <a:r>
              <a:rPr lang="de-CH" sz="1600" dirty="0" err="1">
                <a:solidFill>
                  <a:srgbClr val="FFFFFF"/>
                </a:solidFill>
                <a:latin typeface="Montserrat"/>
                <a:ea typeface="Montserrat"/>
                <a:cs typeface="Montserrat"/>
                <a:sym typeface="Montserrat"/>
              </a:rPr>
              <a:t>rakentamassa</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Etelä-Suomen</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kolmion</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mainetta</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helposti</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saavutettavien</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retkeily</a:t>
            </a:r>
            <a:r>
              <a:rPr lang="de-CH" sz="1600" dirty="0">
                <a:solidFill>
                  <a:srgbClr val="FFFFFF"/>
                </a:solidFill>
                <a:latin typeface="Montserrat"/>
                <a:ea typeface="Montserrat"/>
                <a:cs typeface="Montserrat"/>
                <a:sym typeface="Montserrat"/>
              </a:rPr>
              <a:t>- ja </a:t>
            </a:r>
            <a:r>
              <a:rPr lang="de-CH" sz="1600" dirty="0" err="1">
                <a:solidFill>
                  <a:srgbClr val="FFFFFF"/>
                </a:solidFill>
                <a:latin typeface="Montserrat"/>
                <a:ea typeface="Montserrat"/>
                <a:cs typeface="Montserrat"/>
                <a:sym typeface="Montserrat"/>
              </a:rPr>
              <a:t>rentoutumiskohteiden</a:t>
            </a:r>
            <a:r>
              <a:rPr lang="de-CH" sz="1600" dirty="0">
                <a:solidFill>
                  <a:srgbClr val="FFFFFF"/>
                </a:solidFill>
                <a:latin typeface="Montserrat"/>
                <a:ea typeface="Montserrat"/>
                <a:cs typeface="Montserrat"/>
                <a:sym typeface="Montserrat"/>
              </a:rPr>
              <a:t> </a:t>
            </a:r>
            <a:r>
              <a:rPr lang="de-CH" sz="1600" dirty="0" err="1">
                <a:solidFill>
                  <a:srgbClr val="FFFFFF"/>
                </a:solidFill>
                <a:latin typeface="Montserrat"/>
                <a:ea typeface="Montserrat"/>
                <a:cs typeface="Montserrat"/>
                <a:sym typeface="Montserrat"/>
              </a:rPr>
              <a:t>keskittymänä</a:t>
            </a:r>
            <a:r>
              <a:rPr lang="de-CH" sz="1600" dirty="0">
                <a:solidFill>
                  <a:srgbClr val="FFFFFF"/>
                </a:solidFill>
                <a:latin typeface="Montserrat"/>
                <a:ea typeface="Montserrat"/>
                <a:cs typeface="Montserrat"/>
                <a:sym typeface="Montserrat"/>
              </a:rPr>
              <a:t>.</a:t>
            </a:r>
            <a:endParaRPr sz="1600" dirty="0">
              <a:solidFill>
                <a:srgbClr val="FFFFFF"/>
              </a:solidFill>
              <a:latin typeface="Montserrat"/>
              <a:ea typeface="Montserrat"/>
              <a:cs typeface="Montserrat"/>
              <a:sym typeface="Montserrat"/>
            </a:endParaRPr>
          </a:p>
          <a:p>
            <a:pPr algn="l">
              <a:lnSpc>
                <a:spcPct val="115000"/>
              </a:lnSpc>
            </a:pPr>
            <a:endParaRPr sz="1600" dirty="0">
              <a:solidFill>
                <a:srgbClr val="FFFFFF"/>
              </a:solidFill>
              <a:latin typeface="Montserrat"/>
              <a:ea typeface="Montserrat"/>
              <a:cs typeface="Montserrat"/>
              <a:sym typeface="Montserrat"/>
            </a:endParaRPr>
          </a:p>
        </p:txBody>
      </p:sp>
      <p:grpSp>
        <p:nvGrpSpPr>
          <p:cNvPr id="779" name="Google Shape;779;p121"/>
          <p:cNvGrpSpPr/>
          <p:nvPr/>
        </p:nvGrpSpPr>
        <p:grpSpPr>
          <a:xfrm>
            <a:off x="-885706" y="3065702"/>
            <a:ext cx="7242039" cy="181869"/>
            <a:chOff x="1553825" y="1346871"/>
            <a:chExt cx="2760765" cy="1215704"/>
          </a:xfrm>
        </p:grpSpPr>
        <p:sp>
          <p:nvSpPr>
            <p:cNvPr id="780" name="Google Shape;780;p121"/>
            <p:cNvSpPr/>
            <p:nvPr/>
          </p:nvSpPr>
          <p:spPr>
            <a:xfrm>
              <a:off x="2650790" y="1346871"/>
              <a:ext cx="1663800" cy="1215600"/>
            </a:xfrm>
            <a:prstGeom prst="homePlate">
              <a:avLst>
                <a:gd name="adj" fmla="val 50000"/>
              </a:avLst>
            </a:prstGeom>
            <a:solidFill>
              <a:srgbClr val="9196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121"/>
            <p:cNvSpPr/>
            <p:nvPr/>
          </p:nvSpPr>
          <p:spPr>
            <a:xfrm>
              <a:off x="1553825" y="1346975"/>
              <a:ext cx="1914000" cy="1215600"/>
            </a:xfrm>
            <a:prstGeom prst="parallelogram">
              <a:avLst>
                <a:gd name="adj" fmla="val 25000"/>
              </a:avLst>
            </a:prstGeom>
            <a:solidFill>
              <a:srgbClr val="9196E7"/>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grpSp>
        <p:nvGrpSpPr>
          <p:cNvPr id="782" name="Google Shape;782;p121"/>
          <p:cNvGrpSpPr/>
          <p:nvPr/>
        </p:nvGrpSpPr>
        <p:grpSpPr>
          <a:xfrm>
            <a:off x="5876480" y="2687385"/>
            <a:ext cx="596000" cy="938495"/>
            <a:chOff x="7125910" y="3801226"/>
            <a:chExt cx="447000" cy="703871"/>
          </a:xfrm>
        </p:grpSpPr>
        <p:sp>
          <p:nvSpPr>
            <p:cNvPr id="783" name="Google Shape;783;p121"/>
            <p:cNvSpPr/>
            <p:nvPr/>
          </p:nvSpPr>
          <p:spPr>
            <a:xfrm rot="8100000">
              <a:off x="7101702" y="4213441"/>
              <a:ext cx="495116" cy="136613"/>
            </a:xfrm>
            <a:prstGeom prst="rect">
              <a:avLst/>
            </a:prstGeom>
            <a:solidFill>
              <a:srgbClr val="9196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121"/>
            <p:cNvSpPr/>
            <p:nvPr/>
          </p:nvSpPr>
          <p:spPr>
            <a:xfrm rot="2697054">
              <a:off x="7101852" y="3956119"/>
              <a:ext cx="495116" cy="136613"/>
            </a:xfrm>
            <a:prstGeom prst="rect">
              <a:avLst/>
            </a:prstGeom>
            <a:solidFill>
              <a:srgbClr val="9196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85" name="Google Shape;785;p121"/>
          <p:cNvSpPr/>
          <p:nvPr/>
        </p:nvSpPr>
        <p:spPr>
          <a:xfrm>
            <a:off x="-2765600" y="-2168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86" name="Google Shape;786;p121"/>
          <p:cNvPicPr preferRelativeResize="0"/>
          <p:nvPr/>
        </p:nvPicPr>
        <p:blipFill>
          <a:blip r:embed="rId4">
            <a:alphaModFix/>
          </a:blip>
          <a:stretch>
            <a:fillRect/>
          </a:stretch>
        </p:blipFill>
        <p:spPr>
          <a:xfrm>
            <a:off x="10731700" y="6149767"/>
            <a:ext cx="1367101" cy="640867"/>
          </a:xfrm>
          <a:prstGeom prst="rect">
            <a:avLst/>
          </a:prstGeom>
          <a:noFill/>
          <a:ln>
            <a:noFill/>
          </a:ln>
        </p:spPr>
      </p:pic>
      <p:sp>
        <p:nvSpPr>
          <p:cNvPr id="787" name="Google Shape;787;p121"/>
          <p:cNvSpPr/>
          <p:nvPr/>
        </p:nvSpPr>
        <p:spPr>
          <a:xfrm>
            <a:off x="939433" y="765267"/>
            <a:ext cx="1930000" cy="412800"/>
          </a:xfrm>
          <a:prstGeom prst="rect">
            <a:avLst/>
          </a:prstGeom>
          <a:solidFill>
            <a:srgbClr val="FFFFFF"/>
          </a:solidFill>
          <a:ln>
            <a:noFill/>
          </a:ln>
        </p:spPr>
        <p:txBody>
          <a:bodyPr spcFirstLastPara="1" wrap="square" lIns="121900" tIns="121900" rIns="121900" bIns="121900" anchor="ctr" anchorCtr="0">
            <a:noAutofit/>
          </a:bodyPr>
          <a:lstStyle/>
          <a:p>
            <a:pPr algn="ctr" defTabSz="1219170">
              <a:buClr>
                <a:srgbClr val="000000"/>
              </a:buClr>
            </a:pPr>
            <a:r>
              <a:rPr lang="de-CH" sz="1467" b="1" kern="0">
                <a:solidFill>
                  <a:srgbClr val="56609C"/>
                </a:solidFill>
                <a:latin typeface="Montserrat"/>
                <a:ea typeface="Montserrat"/>
                <a:cs typeface="Montserrat"/>
                <a:sym typeface="Montserrat"/>
              </a:rPr>
              <a:t>KIRKKONUMMI</a:t>
            </a:r>
            <a:endParaRPr sz="1467" b="1" kern="0">
              <a:solidFill>
                <a:srgbClr val="56609C"/>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Shape 791"/>
        <p:cNvGrpSpPr/>
        <p:nvPr/>
      </p:nvGrpSpPr>
      <p:grpSpPr>
        <a:xfrm>
          <a:off x="0" y="0"/>
          <a:ext cx="0" cy="0"/>
          <a:chOff x="0" y="0"/>
          <a:chExt cx="0" cy="0"/>
        </a:xfrm>
      </p:grpSpPr>
      <p:sp>
        <p:nvSpPr>
          <p:cNvPr id="792" name="Google Shape;792;p122"/>
          <p:cNvSpPr/>
          <p:nvPr/>
        </p:nvSpPr>
        <p:spPr>
          <a:xfrm>
            <a:off x="515433" y="433700"/>
            <a:ext cx="7830400" cy="4683600"/>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122"/>
          <p:cNvSpPr/>
          <p:nvPr/>
        </p:nvSpPr>
        <p:spPr>
          <a:xfrm rot="8999998">
            <a:off x="5757891" y="2801048"/>
            <a:ext cx="3613520" cy="3132939"/>
          </a:xfrm>
          <a:prstGeom prst="flowChartExtra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94" name="Google Shape;794;p122"/>
          <p:cNvGrpSpPr/>
          <p:nvPr/>
        </p:nvGrpSpPr>
        <p:grpSpPr>
          <a:xfrm>
            <a:off x="9172769" y="3065699"/>
            <a:ext cx="3317855" cy="181861"/>
            <a:chOff x="1553825" y="1346928"/>
            <a:chExt cx="1914000" cy="1215647"/>
          </a:xfrm>
        </p:grpSpPr>
        <p:sp>
          <p:nvSpPr>
            <p:cNvPr id="795" name="Google Shape;795;p122"/>
            <p:cNvSpPr/>
            <p:nvPr/>
          </p:nvSpPr>
          <p:spPr>
            <a:xfrm>
              <a:off x="2650790" y="1346928"/>
              <a:ext cx="155400" cy="1215600"/>
            </a:xfrm>
            <a:prstGeom prst="homePlate">
              <a:avLst>
                <a:gd name="adj" fmla="val 50000"/>
              </a:avLst>
            </a:prstGeom>
            <a:solidFill>
              <a:srgbClr val="FFFD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122"/>
            <p:cNvSpPr/>
            <p:nvPr/>
          </p:nvSpPr>
          <p:spPr>
            <a:xfrm>
              <a:off x="1553825" y="1346975"/>
              <a:ext cx="1914000" cy="1215600"/>
            </a:xfrm>
            <a:prstGeom prst="parallelogram">
              <a:avLst>
                <a:gd name="adj" fmla="val 25000"/>
              </a:avLst>
            </a:prstGeom>
            <a:solidFill>
              <a:srgbClr val="FFFD6F"/>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sp>
        <p:nvSpPr>
          <p:cNvPr id="797" name="Google Shape;797;p122"/>
          <p:cNvSpPr/>
          <p:nvPr/>
        </p:nvSpPr>
        <p:spPr>
          <a:xfrm rot="-4499159">
            <a:off x="7404456" y="4439918"/>
            <a:ext cx="2984689" cy="181833"/>
          </a:xfrm>
          <a:prstGeom prst="rect">
            <a:avLst/>
          </a:prstGeom>
          <a:solidFill>
            <a:srgbClr val="FFFD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98" name="Google Shape;798;p122"/>
          <p:cNvGrpSpPr/>
          <p:nvPr/>
        </p:nvGrpSpPr>
        <p:grpSpPr>
          <a:xfrm>
            <a:off x="10055247" y="2687385"/>
            <a:ext cx="596000" cy="938495"/>
            <a:chOff x="3519910" y="3220976"/>
            <a:chExt cx="447000" cy="703871"/>
          </a:xfrm>
        </p:grpSpPr>
        <p:sp>
          <p:nvSpPr>
            <p:cNvPr id="799" name="Google Shape;799;p122"/>
            <p:cNvSpPr/>
            <p:nvPr/>
          </p:nvSpPr>
          <p:spPr>
            <a:xfrm rot="2697054">
              <a:off x="3495852" y="3375869"/>
              <a:ext cx="495116" cy="136613"/>
            </a:xfrm>
            <a:prstGeom prst="rect">
              <a:avLst/>
            </a:pr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6B9B9"/>
                </a:solidFill>
                <a:latin typeface="Arial"/>
                <a:cs typeface="Arial"/>
                <a:sym typeface="Arial"/>
              </a:endParaRPr>
            </a:p>
          </p:txBody>
        </p:sp>
        <p:sp>
          <p:nvSpPr>
            <p:cNvPr id="800" name="Google Shape;800;p122"/>
            <p:cNvSpPr/>
            <p:nvPr/>
          </p:nvSpPr>
          <p:spPr>
            <a:xfrm rot="8100000">
              <a:off x="3495852" y="3633191"/>
              <a:ext cx="495116" cy="136613"/>
            </a:xfrm>
            <a:prstGeom prst="rect">
              <a:avLst/>
            </a:pr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6B9B9"/>
                </a:solidFill>
                <a:latin typeface="Arial"/>
                <a:cs typeface="Arial"/>
                <a:sym typeface="Arial"/>
              </a:endParaRPr>
            </a:p>
          </p:txBody>
        </p:sp>
      </p:grpSp>
      <p:grpSp>
        <p:nvGrpSpPr>
          <p:cNvPr id="801" name="Google Shape;801;p122"/>
          <p:cNvGrpSpPr/>
          <p:nvPr/>
        </p:nvGrpSpPr>
        <p:grpSpPr>
          <a:xfrm>
            <a:off x="9847131" y="2687385"/>
            <a:ext cx="596000" cy="938495"/>
            <a:chOff x="7125910" y="3801226"/>
            <a:chExt cx="447000" cy="703871"/>
          </a:xfrm>
        </p:grpSpPr>
        <p:sp>
          <p:nvSpPr>
            <p:cNvPr id="802" name="Google Shape;802;p122"/>
            <p:cNvSpPr/>
            <p:nvPr/>
          </p:nvSpPr>
          <p:spPr>
            <a:xfrm rot="8100000">
              <a:off x="7101702" y="4213441"/>
              <a:ext cx="495116" cy="136613"/>
            </a:xfrm>
            <a:prstGeom prst="rect">
              <a:avLst/>
            </a:prstGeom>
            <a:solidFill>
              <a:srgbClr val="FFFD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122"/>
            <p:cNvSpPr/>
            <p:nvPr/>
          </p:nvSpPr>
          <p:spPr>
            <a:xfrm rot="2697054">
              <a:off x="7101852" y="3956119"/>
              <a:ext cx="495116" cy="136613"/>
            </a:xfrm>
            <a:prstGeom prst="rect">
              <a:avLst/>
            </a:prstGeom>
            <a:solidFill>
              <a:srgbClr val="FFFD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04" name="Google Shape;804;p122"/>
          <p:cNvSpPr/>
          <p:nvPr/>
        </p:nvSpPr>
        <p:spPr>
          <a:xfrm>
            <a:off x="-2876400" y="0"/>
            <a:ext cx="28764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122"/>
          <p:cNvSpPr/>
          <p:nvPr/>
        </p:nvSpPr>
        <p:spPr>
          <a:xfrm>
            <a:off x="991000" y="763333"/>
            <a:ext cx="1901600" cy="412800"/>
          </a:xfrm>
          <a:prstGeom prst="rect">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de-CH" sz="1467" b="1" kern="0">
                <a:solidFill>
                  <a:srgbClr val="FFDC00"/>
                </a:solidFill>
                <a:latin typeface="Montserrat"/>
                <a:ea typeface="Montserrat"/>
                <a:cs typeface="Montserrat"/>
                <a:sym typeface="Montserrat"/>
              </a:rPr>
              <a:t>MUUTOSVOIMA</a:t>
            </a:r>
            <a:endParaRPr sz="1467" b="1" kern="0">
              <a:solidFill>
                <a:srgbClr val="FFDC00"/>
              </a:solidFill>
              <a:latin typeface="Montserrat"/>
              <a:ea typeface="Montserrat"/>
              <a:cs typeface="Montserrat"/>
              <a:sym typeface="Montserrat"/>
            </a:endParaRPr>
          </a:p>
        </p:txBody>
      </p:sp>
      <p:sp>
        <p:nvSpPr>
          <p:cNvPr id="806" name="Google Shape;806;p122"/>
          <p:cNvSpPr txBox="1"/>
          <p:nvPr/>
        </p:nvSpPr>
        <p:spPr>
          <a:xfrm>
            <a:off x="847817" y="1277733"/>
            <a:ext cx="5703200" cy="15348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de-CH" sz="4000" b="1" kern="0">
                <a:solidFill>
                  <a:srgbClr val="000000"/>
                </a:solidFill>
                <a:latin typeface="Montserrat"/>
                <a:ea typeface="Montserrat"/>
                <a:cs typeface="Montserrat"/>
                <a:sym typeface="Montserrat"/>
              </a:rPr>
              <a:t>Maahanmuutto lisääntyy</a:t>
            </a:r>
            <a:endParaRPr sz="4000" b="1" kern="0">
              <a:solidFill>
                <a:srgbClr val="000000"/>
              </a:solidFill>
              <a:latin typeface="Montserrat"/>
              <a:ea typeface="Montserrat"/>
              <a:cs typeface="Montserrat"/>
              <a:sym typeface="Montserrat"/>
            </a:endParaRPr>
          </a:p>
        </p:txBody>
      </p:sp>
      <p:sp>
        <p:nvSpPr>
          <p:cNvPr id="807" name="Google Shape;807;p122"/>
          <p:cNvSpPr txBox="1">
            <a:spLocks noGrp="1"/>
          </p:cNvSpPr>
          <p:nvPr>
            <p:ph type="subTitle" idx="1"/>
          </p:nvPr>
        </p:nvSpPr>
        <p:spPr>
          <a:xfrm>
            <a:off x="847833" y="2678067"/>
            <a:ext cx="6890400" cy="2104400"/>
          </a:xfrm>
          <a:prstGeom prst="rect">
            <a:avLst/>
          </a:prstGeom>
        </p:spPr>
        <p:txBody>
          <a:bodyPr spcFirstLastPara="1" wrap="square" lIns="121900" tIns="121900" rIns="121900" bIns="121900" anchor="t" anchorCtr="0">
            <a:noAutofit/>
          </a:bodyPr>
          <a:lstStyle/>
          <a:p>
            <a:pPr algn="l">
              <a:lnSpc>
                <a:spcPct val="115000"/>
              </a:lnSpc>
              <a:buClr>
                <a:schemeClr val="dk1"/>
              </a:buClr>
              <a:buSzPts val="1100"/>
            </a:pPr>
            <a:r>
              <a:rPr lang="de-CH" sz="1600">
                <a:solidFill>
                  <a:schemeClr val="dk1"/>
                </a:solidFill>
                <a:latin typeface="Montserrat"/>
                <a:ea typeface="Montserrat"/>
                <a:cs typeface="Montserrat"/>
                <a:sym typeface="Montserrat"/>
              </a:rPr>
              <a:t>Kansainvälinen muuttovoitto määrittää, </a:t>
            </a:r>
            <a:br>
              <a:rPr lang="de-CH" sz="1600">
                <a:solidFill>
                  <a:schemeClr val="dk1"/>
                </a:solidFill>
                <a:latin typeface="Montserrat"/>
                <a:ea typeface="Montserrat"/>
                <a:cs typeface="Montserrat"/>
                <a:sym typeface="Montserrat"/>
              </a:rPr>
            </a:br>
            <a:r>
              <a:rPr lang="de-CH" sz="1600">
                <a:solidFill>
                  <a:schemeClr val="dk1"/>
                </a:solidFill>
                <a:latin typeface="Montserrat"/>
                <a:ea typeface="Montserrat"/>
                <a:cs typeface="Montserrat"/>
                <a:sym typeface="Montserrat"/>
              </a:rPr>
              <a:t>millä alueilla väestönkasvu voi Suomessa jatkua. Perheperusteisessa sekä työ- ja opiskeluperusteisessa muutossa voi tapahtua tasaista kasvua, mutta konfliktien myötä pakon edessä muuttavien määrät voivat vaihdella voimakkaastikin. Myös ympäristökriisit voivat ajaa ihmisiä etsimään turvaa ja paremman elämän edellytyksiä kotimaansa rajojen ulkopuolelta.   </a:t>
            </a:r>
            <a:endParaRPr sz="1600">
              <a:solidFill>
                <a:schemeClr val="dk1"/>
              </a:solidFill>
              <a:latin typeface="Montserrat"/>
              <a:ea typeface="Montserrat"/>
              <a:cs typeface="Montserrat"/>
              <a:sym typeface="Montserrat"/>
            </a:endParaRPr>
          </a:p>
        </p:txBody>
      </p:sp>
      <p:pic>
        <p:nvPicPr>
          <p:cNvPr id="808" name="Google Shape;808;p122"/>
          <p:cNvPicPr preferRelativeResize="0"/>
          <p:nvPr/>
        </p:nvPicPr>
        <p:blipFill rotWithShape="1">
          <a:blip r:embed="rId3">
            <a:alphaModFix/>
          </a:blip>
          <a:srcRect l="25049" t="19002" r="21745"/>
          <a:stretch/>
        </p:blipFill>
        <p:spPr>
          <a:xfrm>
            <a:off x="5511191" y="692048"/>
            <a:ext cx="2338400" cy="2373200"/>
          </a:xfrm>
          <a:prstGeom prst="ellipse">
            <a:avLst/>
          </a:prstGeom>
          <a:noFill/>
          <a:ln>
            <a:noFill/>
          </a:ln>
        </p:spPr>
      </p:pic>
      <p:grpSp>
        <p:nvGrpSpPr>
          <p:cNvPr id="809" name="Google Shape;809;p122"/>
          <p:cNvGrpSpPr/>
          <p:nvPr/>
        </p:nvGrpSpPr>
        <p:grpSpPr>
          <a:xfrm>
            <a:off x="4357213" y="5474702"/>
            <a:ext cx="596000" cy="938495"/>
            <a:chOff x="3519910" y="3220976"/>
            <a:chExt cx="447000" cy="703871"/>
          </a:xfrm>
        </p:grpSpPr>
        <p:sp>
          <p:nvSpPr>
            <p:cNvPr id="810" name="Google Shape;810;p122"/>
            <p:cNvSpPr/>
            <p:nvPr/>
          </p:nvSpPr>
          <p:spPr>
            <a:xfrm rot="2697054">
              <a:off x="3495852" y="3375869"/>
              <a:ext cx="495116" cy="136613"/>
            </a:xfrm>
            <a:prstGeom prst="rect">
              <a:avLst/>
            </a:pr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6B9B9"/>
                </a:solidFill>
                <a:latin typeface="Arial"/>
                <a:cs typeface="Arial"/>
                <a:sym typeface="Arial"/>
              </a:endParaRPr>
            </a:p>
          </p:txBody>
        </p:sp>
        <p:sp>
          <p:nvSpPr>
            <p:cNvPr id="811" name="Google Shape;811;p122"/>
            <p:cNvSpPr/>
            <p:nvPr/>
          </p:nvSpPr>
          <p:spPr>
            <a:xfrm rot="8100000">
              <a:off x="3495852" y="3633191"/>
              <a:ext cx="495116" cy="136613"/>
            </a:xfrm>
            <a:prstGeom prst="rect">
              <a:avLst/>
            </a:pr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6B9B9"/>
                </a:solidFill>
                <a:latin typeface="Arial"/>
                <a:cs typeface="Arial"/>
                <a:sym typeface="Arial"/>
              </a:endParaRPr>
            </a:p>
          </p:txBody>
        </p:sp>
      </p:grpSp>
      <p:grpSp>
        <p:nvGrpSpPr>
          <p:cNvPr id="812" name="Google Shape;812;p122"/>
          <p:cNvGrpSpPr/>
          <p:nvPr/>
        </p:nvGrpSpPr>
        <p:grpSpPr>
          <a:xfrm>
            <a:off x="4106447" y="5474702"/>
            <a:ext cx="596000" cy="938495"/>
            <a:chOff x="3079835" y="4106026"/>
            <a:chExt cx="447000" cy="703871"/>
          </a:xfrm>
        </p:grpSpPr>
        <p:sp>
          <p:nvSpPr>
            <p:cNvPr id="813" name="Google Shape;813;p122"/>
            <p:cNvSpPr/>
            <p:nvPr/>
          </p:nvSpPr>
          <p:spPr>
            <a:xfrm rot="2697054">
              <a:off x="3055777" y="4260919"/>
              <a:ext cx="495116" cy="136613"/>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122"/>
            <p:cNvSpPr/>
            <p:nvPr/>
          </p:nvSpPr>
          <p:spPr>
            <a:xfrm rot="8100000">
              <a:off x="3055627" y="4518241"/>
              <a:ext cx="495116" cy="136613"/>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15" name="Google Shape;815;p122"/>
          <p:cNvGrpSpPr/>
          <p:nvPr/>
        </p:nvGrpSpPr>
        <p:grpSpPr>
          <a:xfrm>
            <a:off x="-216785" y="5852991"/>
            <a:ext cx="8863440" cy="181869"/>
            <a:chOff x="1553825" y="1346871"/>
            <a:chExt cx="2328236" cy="1215704"/>
          </a:xfrm>
        </p:grpSpPr>
        <p:sp>
          <p:nvSpPr>
            <p:cNvPr id="816" name="Google Shape;816;p122"/>
            <p:cNvSpPr/>
            <p:nvPr/>
          </p:nvSpPr>
          <p:spPr>
            <a:xfrm>
              <a:off x="2218262" y="1346871"/>
              <a:ext cx="1663800" cy="1215600"/>
            </a:xfrm>
            <a:prstGeom prst="homePlate">
              <a:avLst>
                <a:gd name="adj" fmla="val 50000"/>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122"/>
            <p:cNvSpPr/>
            <p:nvPr/>
          </p:nvSpPr>
          <p:spPr>
            <a:xfrm>
              <a:off x="1553825" y="1346975"/>
              <a:ext cx="1914000" cy="1215600"/>
            </a:xfrm>
            <a:prstGeom prst="parallelogram">
              <a:avLst>
                <a:gd name="adj" fmla="val 25000"/>
              </a:avLst>
            </a:prstGeom>
            <a:solidFill>
              <a:srgbClr val="FFFFFF"/>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sp>
        <p:nvSpPr>
          <p:cNvPr id="818" name="Google Shape;818;p122"/>
          <p:cNvSpPr/>
          <p:nvPr/>
        </p:nvSpPr>
        <p:spPr>
          <a:xfrm rot="10800000">
            <a:off x="6932733" y="5852967"/>
            <a:ext cx="3027600" cy="182000"/>
          </a:xfrm>
          <a:prstGeom prst="parallelogram">
            <a:avLst>
              <a:gd name="adj" fmla="val 25000"/>
            </a:avLst>
          </a:prstGeom>
          <a:gradFill>
            <a:gsLst>
              <a:gs pos="0">
                <a:srgbClr val="FFFFFF"/>
              </a:gs>
              <a:gs pos="100000">
                <a:srgbClr val="FFFFFF">
                  <a:alpha val="0"/>
                </a:srgbClr>
              </a:gs>
            </a:gsLst>
            <a:lin ang="10800025" scaled="0"/>
          </a:gra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sp>
        <p:nvSpPr>
          <p:cNvPr id="819" name="Google Shape;819;p122"/>
          <p:cNvSpPr txBox="1"/>
          <p:nvPr/>
        </p:nvSpPr>
        <p:spPr>
          <a:xfrm>
            <a:off x="443233" y="6034903"/>
            <a:ext cx="2077200" cy="5344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de-CH" sz="1467" b="1" kern="0">
                <a:solidFill>
                  <a:srgbClr val="FFFFFF"/>
                </a:solidFill>
                <a:latin typeface="Montserrat"/>
                <a:ea typeface="Montserrat"/>
                <a:cs typeface="Montserrat"/>
                <a:sym typeface="Montserrat"/>
              </a:rPr>
              <a:t>PERUSURA</a:t>
            </a:r>
            <a:endParaRPr sz="1467" b="1" kern="0">
              <a:solidFill>
                <a:srgbClr val="FFFFFF"/>
              </a:solidFill>
              <a:latin typeface="Montserrat"/>
              <a:ea typeface="Montserrat"/>
              <a:cs typeface="Montserrat"/>
              <a:sym typeface="Montserrat"/>
            </a:endParaRPr>
          </a:p>
        </p:txBody>
      </p:sp>
      <p:sp>
        <p:nvSpPr>
          <p:cNvPr id="820" name="Google Shape;820;p122"/>
          <p:cNvSpPr/>
          <p:nvPr/>
        </p:nvSpPr>
        <p:spPr>
          <a:xfrm>
            <a:off x="12192000" y="-101600"/>
            <a:ext cx="25336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821" name="Google Shape;821;p122"/>
          <p:cNvPicPr preferRelativeResize="0"/>
          <p:nvPr/>
        </p:nvPicPr>
        <p:blipFill>
          <a:blip r:embed="rId4">
            <a:alphaModFix/>
          </a:blip>
          <a:stretch>
            <a:fillRect/>
          </a:stretch>
        </p:blipFill>
        <p:spPr>
          <a:xfrm>
            <a:off x="10731644" y="6149760"/>
            <a:ext cx="1367224" cy="6408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Shape 825"/>
        <p:cNvGrpSpPr/>
        <p:nvPr/>
      </p:nvGrpSpPr>
      <p:grpSpPr>
        <a:xfrm>
          <a:off x="0" y="0"/>
          <a:ext cx="0" cy="0"/>
          <a:chOff x="0" y="0"/>
          <a:chExt cx="0" cy="0"/>
        </a:xfrm>
      </p:grpSpPr>
      <p:pic>
        <p:nvPicPr>
          <p:cNvPr id="2" name="Kuva 1">
            <a:extLst>
              <a:ext uri="{FF2B5EF4-FFF2-40B4-BE49-F238E27FC236}">
                <a16:creationId xmlns:a16="http://schemas.microsoft.com/office/drawing/2014/main" id="{470D0BBC-1AA2-4321-A07E-7BBA8B8AB06B}"/>
              </a:ext>
            </a:extLst>
          </p:cNvPr>
          <p:cNvPicPr>
            <a:picLocks noChangeAspect="1"/>
          </p:cNvPicPr>
          <p:nvPr/>
        </p:nvPicPr>
        <p:blipFill>
          <a:blip r:embed="rId3"/>
          <a:stretch>
            <a:fillRect/>
          </a:stretch>
        </p:blipFill>
        <p:spPr>
          <a:xfrm>
            <a:off x="6880453" y="0"/>
            <a:ext cx="10101261" cy="7016070"/>
          </a:xfrm>
          <a:prstGeom prst="rect">
            <a:avLst/>
          </a:prstGeom>
        </p:spPr>
      </p:pic>
      <p:sp>
        <p:nvSpPr>
          <p:cNvPr id="827" name="Google Shape;827;p123"/>
          <p:cNvSpPr txBox="1"/>
          <p:nvPr/>
        </p:nvSpPr>
        <p:spPr>
          <a:xfrm>
            <a:off x="820167" y="1300167"/>
            <a:ext cx="5709200" cy="2401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de-CH" sz="4000" b="1" kern="0" dirty="0">
                <a:solidFill>
                  <a:srgbClr val="000000"/>
                </a:solidFill>
                <a:latin typeface="Montserrat"/>
                <a:ea typeface="Montserrat"/>
                <a:cs typeface="Montserrat"/>
                <a:sym typeface="Montserrat"/>
              </a:rPr>
              <a:t>Kasvun </a:t>
            </a:r>
            <a:r>
              <a:rPr lang="de-CH" sz="4000" b="1" kern="0" dirty="0" err="1">
                <a:solidFill>
                  <a:srgbClr val="000000"/>
                </a:solidFill>
                <a:latin typeface="Montserrat"/>
                <a:ea typeface="Montserrat"/>
                <a:cs typeface="Montserrat"/>
                <a:sym typeface="Montserrat"/>
              </a:rPr>
              <a:t>elävöittämät</a:t>
            </a:r>
            <a:r>
              <a:rPr lang="de-CH" sz="4000" b="1" kern="0" dirty="0">
                <a:solidFill>
                  <a:srgbClr val="000000"/>
                </a:solidFill>
                <a:latin typeface="Montserrat"/>
                <a:ea typeface="Montserrat"/>
                <a:cs typeface="Montserrat"/>
                <a:sym typeface="Montserrat"/>
              </a:rPr>
              <a:t> </a:t>
            </a:r>
            <a:r>
              <a:rPr lang="de-CH" sz="4000" b="1" kern="0" dirty="0" err="1">
                <a:solidFill>
                  <a:srgbClr val="000000"/>
                </a:solidFill>
                <a:latin typeface="Montserrat"/>
                <a:ea typeface="Montserrat"/>
                <a:cs typeface="Montserrat"/>
                <a:sym typeface="Montserrat"/>
              </a:rPr>
              <a:t>keskukset</a:t>
            </a:r>
            <a:endParaRPr lang="de-CH" sz="4000" b="1" kern="0" dirty="0">
              <a:solidFill>
                <a:srgbClr val="000000"/>
              </a:solidFill>
              <a:latin typeface="Montserrat"/>
              <a:ea typeface="Montserrat"/>
              <a:cs typeface="Montserrat"/>
              <a:sym typeface="Montserrat"/>
            </a:endParaRPr>
          </a:p>
        </p:txBody>
      </p:sp>
      <p:sp>
        <p:nvSpPr>
          <p:cNvPr id="828" name="Google Shape;828;p123"/>
          <p:cNvSpPr txBox="1">
            <a:spLocks noGrp="1"/>
          </p:cNvSpPr>
          <p:nvPr>
            <p:ph type="subTitle" idx="1"/>
          </p:nvPr>
        </p:nvSpPr>
        <p:spPr>
          <a:xfrm>
            <a:off x="805433" y="3427300"/>
            <a:ext cx="4825200" cy="1805600"/>
          </a:xfrm>
          <a:prstGeom prst="rect">
            <a:avLst/>
          </a:prstGeom>
        </p:spPr>
        <p:txBody>
          <a:bodyPr spcFirstLastPara="1" wrap="square" lIns="121900" tIns="121900" rIns="121900" bIns="121900" anchor="t" anchorCtr="0">
            <a:noAutofit/>
          </a:bodyPr>
          <a:lstStyle/>
          <a:p>
            <a:pPr algn="l">
              <a:lnSpc>
                <a:spcPct val="115000"/>
              </a:lnSpc>
              <a:spcBef>
                <a:spcPts val="1067"/>
              </a:spcBef>
            </a:pPr>
            <a:r>
              <a:rPr lang="de-CH" sz="1600">
                <a:solidFill>
                  <a:schemeClr val="dk1"/>
                </a:solidFill>
                <a:latin typeface="Montserrat"/>
                <a:ea typeface="Montserrat"/>
                <a:cs typeface="Montserrat"/>
                <a:sym typeface="Montserrat"/>
              </a:rPr>
              <a:t>Voimakas, pitkälti hallitsematon maahanmuutto tuo uusia asukkaita maan kaikkiin keskuksiin. Työmarkkinat polarisoituvat. Suurimmissa kaupungeissa on paljon korkean osaamisen ja palvelualojen työpaikkoja. Muualla hyvinvointi - ja sosiaalipalvelujen rooli työllistäjänä kasvaa yhä. </a:t>
            </a:r>
            <a:endParaRPr sz="1600">
              <a:solidFill>
                <a:schemeClr val="dk1"/>
              </a:solidFill>
              <a:latin typeface="Montserrat"/>
              <a:ea typeface="Montserrat"/>
              <a:cs typeface="Montserrat"/>
              <a:sym typeface="Montserrat"/>
            </a:endParaRPr>
          </a:p>
          <a:p>
            <a:pPr algn="l">
              <a:lnSpc>
                <a:spcPct val="115000"/>
              </a:lnSpc>
            </a:pPr>
            <a:endParaRPr sz="1600">
              <a:solidFill>
                <a:schemeClr val="dk1"/>
              </a:solidFill>
              <a:latin typeface="Montserrat"/>
              <a:ea typeface="Montserrat"/>
              <a:cs typeface="Montserrat"/>
              <a:sym typeface="Montserrat"/>
            </a:endParaRPr>
          </a:p>
        </p:txBody>
      </p:sp>
      <p:sp>
        <p:nvSpPr>
          <p:cNvPr id="829" name="Google Shape;829;p123"/>
          <p:cNvSpPr/>
          <p:nvPr/>
        </p:nvSpPr>
        <p:spPr>
          <a:xfrm>
            <a:off x="12192000" y="0"/>
            <a:ext cx="2533600" cy="70612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30" name="Google Shape;830;p123"/>
          <p:cNvGrpSpPr/>
          <p:nvPr/>
        </p:nvGrpSpPr>
        <p:grpSpPr>
          <a:xfrm>
            <a:off x="-885706" y="3065702"/>
            <a:ext cx="7242039" cy="181869"/>
            <a:chOff x="1553825" y="1346871"/>
            <a:chExt cx="2760765" cy="1215704"/>
          </a:xfrm>
        </p:grpSpPr>
        <p:sp>
          <p:nvSpPr>
            <p:cNvPr id="831" name="Google Shape;831;p123"/>
            <p:cNvSpPr/>
            <p:nvPr/>
          </p:nvSpPr>
          <p:spPr>
            <a:xfrm>
              <a:off x="2650790" y="1346871"/>
              <a:ext cx="1663800" cy="1215600"/>
            </a:xfrm>
            <a:prstGeom prst="homePlate">
              <a:avLst>
                <a:gd name="adj" fmla="val 50000"/>
              </a:avLst>
            </a:prstGeom>
            <a:solidFill>
              <a:srgbClr val="FFFD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123"/>
            <p:cNvSpPr/>
            <p:nvPr/>
          </p:nvSpPr>
          <p:spPr>
            <a:xfrm>
              <a:off x="1553825" y="1346975"/>
              <a:ext cx="1914000" cy="1215600"/>
            </a:xfrm>
            <a:prstGeom prst="parallelogram">
              <a:avLst>
                <a:gd name="adj" fmla="val 25000"/>
              </a:avLst>
            </a:prstGeom>
            <a:solidFill>
              <a:srgbClr val="FFFD6F"/>
            </a:solidFill>
            <a:ln>
              <a:noFill/>
            </a:ln>
          </p:spPr>
          <p:txBody>
            <a:bodyPr spcFirstLastPara="1" wrap="square" lIns="121900" tIns="121900" rIns="121900" bIns="121900" anchor="ctr" anchorCtr="0">
              <a:noAutofit/>
            </a:bodyPr>
            <a:lstStyle/>
            <a:p>
              <a:pPr defTabSz="1219170">
                <a:lnSpc>
                  <a:spcPct val="115000"/>
                </a:lnSpc>
                <a:spcAft>
                  <a:spcPts val="2133"/>
                </a:spcAft>
                <a:buClr>
                  <a:srgbClr val="000000"/>
                </a:buClr>
                <a:buSzPts val="1100"/>
              </a:pPr>
              <a:endParaRPr sz="1867" b="1" kern="0">
                <a:solidFill>
                  <a:srgbClr val="000000"/>
                </a:solidFill>
                <a:latin typeface="Montserrat"/>
                <a:ea typeface="Montserrat"/>
                <a:cs typeface="Montserrat"/>
                <a:sym typeface="Montserrat"/>
              </a:endParaRPr>
            </a:p>
          </p:txBody>
        </p:sp>
      </p:grpSp>
      <p:grpSp>
        <p:nvGrpSpPr>
          <p:cNvPr id="833" name="Google Shape;833;p123"/>
          <p:cNvGrpSpPr/>
          <p:nvPr/>
        </p:nvGrpSpPr>
        <p:grpSpPr>
          <a:xfrm>
            <a:off x="5876480" y="2687385"/>
            <a:ext cx="596000" cy="938495"/>
            <a:chOff x="7125910" y="3801226"/>
            <a:chExt cx="447000" cy="703871"/>
          </a:xfrm>
        </p:grpSpPr>
        <p:sp>
          <p:nvSpPr>
            <p:cNvPr id="834" name="Google Shape;834;p123"/>
            <p:cNvSpPr/>
            <p:nvPr/>
          </p:nvSpPr>
          <p:spPr>
            <a:xfrm rot="8100000">
              <a:off x="7101702" y="4213441"/>
              <a:ext cx="495116" cy="136613"/>
            </a:xfrm>
            <a:prstGeom prst="rect">
              <a:avLst/>
            </a:prstGeom>
            <a:solidFill>
              <a:srgbClr val="FFFD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123"/>
            <p:cNvSpPr/>
            <p:nvPr/>
          </p:nvSpPr>
          <p:spPr>
            <a:xfrm rot="2697054">
              <a:off x="7101852" y="3956119"/>
              <a:ext cx="495116" cy="136613"/>
            </a:xfrm>
            <a:prstGeom prst="rect">
              <a:avLst/>
            </a:prstGeom>
            <a:solidFill>
              <a:srgbClr val="FFFD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36" name="Google Shape;836;p123"/>
          <p:cNvSpPr/>
          <p:nvPr/>
        </p:nvSpPr>
        <p:spPr>
          <a:xfrm>
            <a:off x="-2765600" y="-216800"/>
            <a:ext cx="2765600" cy="7278000"/>
          </a:xfrm>
          <a:prstGeom prst="rect">
            <a:avLst/>
          </a:prstGeom>
          <a:solidFill>
            <a:srgbClr val="EFEFE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123"/>
          <p:cNvSpPr/>
          <p:nvPr/>
        </p:nvSpPr>
        <p:spPr>
          <a:xfrm>
            <a:off x="939433" y="765267"/>
            <a:ext cx="1591200" cy="412800"/>
          </a:xfrm>
          <a:prstGeom prst="rect">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de-CH" sz="1467" b="1" kern="0">
                <a:solidFill>
                  <a:srgbClr val="FFDC00"/>
                </a:solidFill>
                <a:latin typeface="Montserrat"/>
                <a:ea typeface="Montserrat"/>
                <a:cs typeface="Montserrat"/>
                <a:sym typeface="Montserrat"/>
              </a:rPr>
              <a:t>SKENAARIO</a:t>
            </a:r>
            <a:endParaRPr sz="1467" b="1" kern="0">
              <a:solidFill>
                <a:srgbClr val="FFDC00"/>
              </a:solidFill>
              <a:latin typeface="Montserrat"/>
              <a:ea typeface="Montserrat"/>
              <a:cs typeface="Montserrat"/>
              <a:sym typeface="Montserrat"/>
            </a:endParaRPr>
          </a:p>
        </p:txBody>
      </p:sp>
      <p:pic>
        <p:nvPicPr>
          <p:cNvPr id="838" name="Google Shape;838;p123"/>
          <p:cNvPicPr preferRelativeResize="0"/>
          <p:nvPr/>
        </p:nvPicPr>
        <p:blipFill>
          <a:blip r:embed="rId4">
            <a:alphaModFix/>
          </a:blip>
          <a:stretch>
            <a:fillRect/>
          </a:stretch>
        </p:blipFill>
        <p:spPr>
          <a:xfrm>
            <a:off x="10731700" y="6149767"/>
            <a:ext cx="1367101" cy="640867"/>
          </a:xfrm>
          <a:prstGeom prst="rect">
            <a:avLst/>
          </a:prstGeom>
          <a:noFill/>
          <a:ln>
            <a:noFill/>
          </a:ln>
        </p:spPr>
      </p:pic>
      <p:sp>
        <p:nvSpPr>
          <p:cNvPr id="8" name="Suorakulmainen kolmio 7">
            <a:extLst>
              <a:ext uri="{FF2B5EF4-FFF2-40B4-BE49-F238E27FC236}">
                <a16:creationId xmlns:a16="http://schemas.microsoft.com/office/drawing/2014/main" id="{A5EA3D35-6F0D-49AC-8FBA-F20A0B10AFCA}"/>
              </a:ext>
            </a:extLst>
          </p:cNvPr>
          <p:cNvSpPr/>
          <p:nvPr/>
        </p:nvSpPr>
        <p:spPr>
          <a:xfrm rot="10800000" flipH="1">
            <a:off x="6880453" y="1"/>
            <a:ext cx="2356602" cy="6857999"/>
          </a:xfrm>
          <a:prstGeom prst="rtTriangle">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Sweco">
      <a:dk1>
        <a:srgbClr val="3F3F42"/>
      </a:dk1>
      <a:lt1>
        <a:srgbClr val="FFFFFF"/>
      </a:lt1>
      <a:dk2>
        <a:srgbClr val="3F3F42"/>
      </a:dk2>
      <a:lt2>
        <a:srgbClr val="E2E0DA"/>
      </a:lt2>
      <a:accent1>
        <a:srgbClr val="A48730"/>
      </a:accent1>
      <a:accent2>
        <a:srgbClr val="8593AF"/>
      </a:accent2>
      <a:accent3>
        <a:srgbClr val="B484A2"/>
      </a:accent3>
      <a:accent4>
        <a:srgbClr val="3F3F42"/>
      </a:accent4>
      <a:accent5>
        <a:srgbClr val="DEC55B"/>
      </a:accent5>
      <a:accent6>
        <a:srgbClr val="A4A4A6"/>
      </a:accent6>
      <a:hlink>
        <a:srgbClr val="A4A4A6"/>
      </a:hlink>
      <a:folHlink>
        <a:srgbClr val="F2B1DC"/>
      </a:folHlink>
    </a:clrScheme>
    <a:fontScheme name="Sweco">
      <a:majorFont>
        <a:latin typeface="Sweco Sans Medium"/>
        <a:ea typeface=""/>
        <a:cs typeface=""/>
      </a:majorFont>
      <a:minorFont>
        <a:latin typeface="Swec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weco">
      <a:dk1>
        <a:srgbClr val="3F3F42"/>
      </a:dk1>
      <a:lt1>
        <a:srgbClr val="FFFFFF"/>
      </a:lt1>
      <a:dk2>
        <a:srgbClr val="3F3F42"/>
      </a:dk2>
      <a:lt2>
        <a:srgbClr val="E2E0DA"/>
      </a:lt2>
      <a:accent1>
        <a:srgbClr val="A48730"/>
      </a:accent1>
      <a:accent2>
        <a:srgbClr val="8593AF"/>
      </a:accent2>
      <a:accent3>
        <a:srgbClr val="B484A2"/>
      </a:accent3>
      <a:accent4>
        <a:srgbClr val="3F3F42"/>
      </a:accent4>
      <a:accent5>
        <a:srgbClr val="DEC55B"/>
      </a:accent5>
      <a:accent6>
        <a:srgbClr val="A4A4A6"/>
      </a:accent6>
      <a:hlink>
        <a:srgbClr val="A4A4A6"/>
      </a:hlink>
      <a:folHlink>
        <a:srgbClr val="F2B1DC"/>
      </a:folHlink>
    </a:clrScheme>
    <a:fontScheme name="Sweco">
      <a:majorFont>
        <a:latin typeface="Sweco Sans Medium"/>
        <a:ea typeface=""/>
        <a:cs typeface=""/>
      </a:majorFont>
      <a:minorFont>
        <a:latin typeface="Swec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2FE68C20FCAD469CFF7253CEADF2BE" ma:contentTypeVersion="2" ma:contentTypeDescription="Create a new document." ma:contentTypeScope="" ma:versionID="f046784e3c1c86bf32b9db3ca2de7906">
  <xsd:schema xmlns:xsd="http://www.w3.org/2001/XMLSchema" xmlns:xs="http://www.w3.org/2001/XMLSchema" xmlns:p="http://schemas.microsoft.com/office/2006/metadata/properties" xmlns:ns2="31ed4be7-3e37-40c8-9fef-59c6f2c645cd" targetNamespace="http://schemas.microsoft.com/office/2006/metadata/properties" ma:root="true" ma:fieldsID="4613435ec2cae91294cee193b0676dc5" ns2:_="">
    <xsd:import namespace="31ed4be7-3e37-40c8-9fef-59c6f2c645c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d4be7-3e37-40c8-9fef-59c6f2c645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29217A-0F19-43A3-8CB5-6BBD0DC05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d4be7-3e37-40c8-9fef-59c6f2c645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0D5A1B-8A5A-4C73-928F-6A02E418503A}">
  <ds:schemaRefs>
    <ds:schemaRef ds:uri="e13292bf-25ff-4628-a3b6-0207d03f3afe"/>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DA0D294-63F9-47DA-A668-234218187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16772</TotalTime>
  <Words>2549</Words>
  <Application>Microsoft Office PowerPoint</Application>
  <PresentationFormat>Laajakuva</PresentationFormat>
  <Paragraphs>109</Paragraphs>
  <Slides>13</Slides>
  <Notes>13</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13</vt:i4>
      </vt:variant>
    </vt:vector>
  </HeadingPairs>
  <TitlesOfParts>
    <vt:vector size="16" baseType="lpstr">
      <vt:lpstr>Montserrat</vt:lpstr>
      <vt:lpstr>Arial</vt:lpstr>
      <vt:lpstr>simple-light-2</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Sweco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dc:title>
  <dc:creator>Gunilla Westerberg</dc:creator>
  <cp:lastModifiedBy>Lundström Mia</cp:lastModifiedBy>
  <cp:revision>1895</cp:revision>
  <cp:lastPrinted>2016-12-20T10:22:58Z</cp:lastPrinted>
  <dcterms:created xsi:type="dcterms:W3CDTF">2015-12-01T16:59:12Z</dcterms:created>
  <dcterms:modified xsi:type="dcterms:W3CDTF">2021-03-05T05:22:07Z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eco_Language">
    <vt:lpwstr>EN</vt:lpwstr>
  </property>
  <property fmtid="{D5CDD505-2E9C-101B-9397-08002B2CF9AE}" pid="3" name="Sweco_CompanyNo">
    <vt:lpwstr>100</vt:lpwstr>
  </property>
  <property fmtid="{D5CDD505-2E9C-101B-9397-08002B2CF9AE}" pid="4" name="Sweco_TemplateFileName">
    <vt:lpwstr>\Global\oh03e.pptx</vt:lpwstr>
  </property>
  <property fmtid="{D5CDD505-2E9C-101B-9397-08002B2CF9AE}" pid="5" name="ContentTypeId">
    <vt:lpwstr>0x010100F32FE68C20FCAD469CFF7253CEADF2BE</vt:lpwstr>
  </property>
</Properties>
</file>